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6"/>
  </p:handoutMasterIdLst>
  <p:sldIdLst>
    <p:sldId id="256" r:id="rId2"/>
    <p:sldId id="284" r:id="rId3"/>
    <p:sldId id="283" r:id="rId4"/>
    <p:sldId id="259" r:id="rId5"/>
    <p:sldId id="270" r:id="rId6"/>
    <p:sldId id="274" r:id="rId7"/>
    <p:sldId id="268" r:id="rId8"/>
    <p:sldId id="271" r:id="rId9"/>
    <p:sldId id="269" r:id="rId10"/>
    <p:sldId id="285" r:id="rId11"/>
    <p:sldId id="286" r:id="rId12"/>
    <p:sldId id="272" r:id="rId13"/>
    <p:sldId id="287" r:id="rId14"/>
    <p:sldId id="288" r:id="rId15"/>
    <p:sldId id="289" r:id="rId16"/>
    <p:sldId id="290" r:id="rId17"/>
    <p:sldId id="291" r:id="rId18"/>
    <p:sldId id="292" r:id="rId19"/>
    <p:sldId id="293" r:id="rId20"/>
    <p:sldId id="295" r:id="rId21"/>
    <p:sldId id="296" r:id="rId22"/>
    <p:sldId id="297" r:id="rId23"/>
    <p:sldId id="298" r:id="rId24"/>
    <p:sldId id="303" r:id="rId25"/>
    <p:sldId id="299" r:id="rId26"/>
    <p:sldId id="302" r:id="rId27"/>
    <p:sldId id="301" r:id="rId28"/>
    <p:sldId id="300" r:id="rId29"/>
    <p:sldId id="294" r:id="rId30"/>
    <p:sldId id="304" r:id="rId31"/>
    <p:sldId id="264" r:id="rId32"/>
    <p:sldId id="265" r:id="rId33"/>
    <p:sldId id="266" r:id="rId34"/>
    <p:sldId id="305"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993">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A"/>
    <a:srgbClr val="02FF00"/>
    <a:srgbClr val="1B1B1A"/>
    <a:srgbClr val="B323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7" autoAdjust="0"/>
    <p:restoredTop sz="94660"/>
  </p:normalViewPr>
  <p:slideViewPr>
    <p:cSldViewPr snapToGrid="0" showGuides="1">
      <p:cViewPr varScale="1">
        <p:scale>
          <a:sx n="111" d="100"/>
          <a:sy n="111" d="100"/>
        </p:scale>
        <p:origin x="-1614" y="-78"/>
      </p:cViewPr>
      <p:guideLst>
        <p:guide orient="horz" pos="3993"/>
        <p:guide/>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87C16E-552A-1444-BA71-9E441A070D16}" type="datetimeFigureOut">
              <a:rPr lang="en-US" smtClean="0"/>
              <a:t>8/4/2016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8C802A-CA08-2645-871C-6919F115E6BA}" type="slidenum">
              <a:rPr lang="en-US" smtClean="0"/>
              <a:t>‹#›</a:t>
            </a:fld>
            <a:endParaRPr lang="en-US"/>
          </a:p>
        </p:txBody>
      </p:sp>
    </p:spTree>
    <p:extLst>
      <p:ext uri="{BB962C8B-B14F-4D97-AF65-F5344CB8AC3E}">
        <p14:creationId xmlns:p14="http://schemas.microsoft.com/office/powerpoint/2010/main" val="12177828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656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 + Super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4C6B6F-40ED-DB48-A4F6-28D7D01DC1AA}" type="slidenum">
              <a:rPr lang="en-US" smtClean="0"/>
              <a:t>‹#›</a:t>
            </a:fld>
            <a:endParaRPr lang="en-US"/>
          </a:p>
        </p:txBody>
      </p:sp>
      <p:sp>
        <p:nvSpPr>
          <p:cNvPr id="9" name="Title 1"/>
          <p:cNvSpPr>
            <a:spLocks noGrp="1"/>
          </p:cNvSpPr>
          <p:nvPr>
            <p:ph type="title" hasCustomPrompt="1"/>
          </p:nvPr>
        </p:nvSpPr>
        <p:spPr>
          <a:xfrm>
            <a:off x="457200" y="4800600"/>
            <a:ext cx="8229600" cy="1054100"/>
          </a:xfrm>
          <a:prstGeom prst="rect">
            <a:avLst/>
          </a:prstGeom>
        </p:spPr>
        <p:txBody>
          <a:bodyPr lIns="0" rIns="0" anchor="ctr" anchorCtr="0">
            <a:normAutofit/>
          </a:bodyPr>
          <a:lstStyle>
            <a:lvl1pPr algn="l">
              <a:defRPr sz="3600">
                <a:solidFill>
                  <a:schemeClr val="accent1"/>
                </a:solidFill>
              </a:defRPr>
            </a:lvl1pPr>
          </a:lstStyle>
          <a:p>
            <a:r>
              <a:rPr lang="en-US" dirty="0" smtClean="0"/>
              <a:t>Section HEADLINE</a:t>
            </a:r>
            <a:endParaRPr lang="en-US" dirty="0"/>
          </a:p>
        </p:txBody>
      </p:sp>
      <p:sp>
        <p:nvSpPr>
          <p:cNvPr id="4" name="Subtitle 2"/>
          <p:cNvSpPr>
            <a:spLocks noGrp="1"/>
          </p:cNvSpPr>
          <p:nvPr>
            <p:ph type="subTitle" idx="1" hasCustomPrompt="1"/>
          </p:nvPr>
        </p:nvSpPr>
        <p:spPr>
          <a:xfrm>
            <a:off x="461963" y="1828800"/>
            <a:ext cx="8221661" cy="2844801"/>
          </a:xfrm>
          <a:prstGeom prst="rect">
            <a:avLst/>
          </a:prstGeom>
        </p:spPr>
        <p:txBody>
          <a:bodyPr lIns="0" tIns="0" rIns="0" bIns="0" anchor="b" anchorCtr="0">
            <a:normAutofit/>
          </a:bodyPr>
          <a:lstStyle>
            <a:lvl1pPr marL="0" indent="0" algn="l">
              <a:buFont typeface="Arial"/>
              <a:buNone/>
              <a:defRPr sz="3200" baseline="0">
                <a:solidFill>
                  <a:schemeClr val="tx2"/>
                </a:solidFill>
                <a:latin typeface="Calibri"/>
                <a:cs typeface="Calibri"/>
              </a:defRPr>
            </a:lvl1pPr>
            <a:lvl2pPr marL="457200" indent="0" algn="l">
              <a:buFont typeface="Arial"/>
              <a:buNone/>
              <a:defRPr sz="2400">
                <a:solidFill>
                  <a:schemeClr val="tx1">
                    <a:tint val="75000"/>
                  </a:schemeClr>
                </a:solidFill>
              </a:defRPr>
            </a:lvl2pPr>
            <a:lvl3pPr marL="914400" indent="0" algn="l">
              <a:buFont typeface="Arial"/>
              <a:buNone/>
              <a:defRPr sz="2000">
                <a:solidFill>
                  <a:schemeClr val="tx1">
                    <a:tint val="75000"/>
                  </a:schemeClr>
                </a:solidFill>
              </a:defRPr>
            </a:lvl3pPr>
            <a:lvl4pPr marL="1371600" indent="0" algn="l">
              <a:buFont typeface="Arial"/>
              <a:buNone/>
              <a:defRPr sz="1800">
                <a:solidFill>
                  <a:schemeClr val="tx1">
                    <a:tint val="75000"/>
                  </a:schemeClr>
                </a:solidFill>
              </a:defRPr>
            </a:lvl4pPr>
            <a:lvl5pPr marL="1828800" indent="0" algn="l">
              <a:buFont typeface="Arial"/>
              <a:buNone/>
              <a:defRPr sz="1600">
                <a:solidFill>
                  <a:schemeClr val="tx1">
                    <a:tint val="75000"/>
                  </a:schemeClr>
                </a:solidFill>
              </a:defRPr>
            </a:lvl5pPr>
            <a:lvl6pPr marL="2286000" indent="0" algn="l">
              <a:buFont typeface="Arial"/>
              <a:buNone/>
              <a:defRPr sz="1600">
                <a:solidFill>
                  <a:schemeClr val="tx1">
                    <a:tint val="75000"/>
                  </a:schemeClr>
                </a:solidFill>
              </a:defRPr>
            </a:lvl6pPr>
            <a:lvl7pPr marL="2743200" indent="0" algn="l">
              <a:buFont typeface="Arial"/>
              <a:buNone/>
              <a:defRPr sz="1600">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Supertitle</a:t>
            </a:r>
          </a:p>
        </p:txBody>
      </p:sp>
      <p:cxnSp>
        <p:nvCxnSpPr>
          <p:cNvPr id="5" name="Straight Connector 4"/>
          <p:cNvCxnSpPr/>
          <p:nvPr userDrawn="1"/>
        </p:nvCxnSpPr>
        <p:spPr>
          <a:xfrm>
            <a:off x="0" y="4773599"/>
            <a:ext cx="86836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23057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4C6B6F-40ED-DB48-A4F6-28D7D01DC1AA}" type="slidenum">
              <a:rPr lang="en-US" smtClean="0"/>
              <a:t>‹#›</a:t>
            </a:fld>
            <a:endParaRPr lang="en-US"/>
          </a:p>
        </p:txBody>
      </p:sp>
      <p:sp>
        <p:nvSpPr>
          <p:cNvPr id="9" name="Title 1"/>
          <p:cNvSpPr>
            <a:spLocks noGrp="1"/>
          </p:cNvSpPr>
          <p:nvPr>
            <p:ph type="title" hasCustomPrompt="1"/>
          </p:nvPr>
        </p:nvSpPr>
        <p:spPr>
          <a:xfrm>
            <a:off x="457200" y="2641600"/>
            <a:ext cx="8229600" cy="2070100"/>
          </a:xfrm>
          <a:prstGeom prst="rect">
            <a:avLst/>
          </a:prstGeom>
        </p:spPr>
        <p:txBody>
          <a:bodyPr lIns="0" rIns="0" anchor="b" anchorCtr="0">
            <a:normAutofit/>
          </a:bodyPr>
          <a:lstStyle>
            <a:lvl1pPr algn="l">
              <a:defRPr sz="3600">
                <a:solidFill>
                  <a:schemeClr val="accent1"/>
                </a:solidFill>
              </a:defRPr>
            </a:lvl1pPr>
          </a:lstStyle>
          <a:p>
            <a:r>
              <a:rPr lang="en-US" dirty="0" smtClean="0"/>
              <a:t>Section HEADLINE</a:t>
            </a:r>
            <a:endParaRPr lang="en-US" dirty="0"/>
          </a:p>
        </p:txBody>
      </p:sp>
      <p:cxnSp>
        <p:nvCxnSpPr>
          <p:cNvPr id="5" name="Straight Connector 4"/>
          <p:cNvCxnSpPr/>
          <p:nvPr userDrawn="1"/>
        </p:nvCxnSpPr>
        <p:spPr>
          <a:xfrm>
            <a:off x="0" y="4773599"/>
            <a:ext cx="86836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33602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4C6B6F-40ED-DB48-A4F6-28D7D01DC1AA}" type="slidenum">
              <a:rPr lang="en-US" smtClean="0"/>
              <a:t>‹#›</a:t>
            </a:fld>
            <a:endParaRPr lang="en-US"/>
          </a:p>
        </p:txBody>
      </p:sp>
      <p:sp>
        <p:nvSpPr>
          <p:cNvPr id="3" name="TextBox 2"/>
          <p:cNvSpPr txBox="1">
            <a:spLocks noChangeArrowheads="1"/>
          </p:cNvSpPr>
          <p:nvPr userDrawn="1"/>
        </p:nvSpPr>
        <p:spPr bwMode="auto">
          <a:xfrm>
            <a:off x="357751" y="338138"/>
            <a:ext cx="19081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600" b="1" dirty="0" smtClean="0">
                <a:solidFill>
                  <a:srgbClr val="B32317"/>
                </a:solidFill>
                <a:latin typeface="Times New Roman" charset="0"/>
                <a:cs typeface="Times New Roman" charset="0"/>
              </a:rPr>
              <a:t>“ ”</a:t>
            </a:r>
          </a:p>
        </p:txBody>
      </p:sp>
      <p:sp>
        <p:nvSpPr>
          <p:cNvPr id="5" name="Title 1"/>
          <p:cNvSpPr>
            <a:spLocks noGrp="1"/>
          </p:cNvSpPr>
          <p:nvPr>
            <p:ph type="ctrTitle" hasCustomPrompt="1"/>
          </p:nvPr>
        </p:nvSpPr>
        <p:spPr>
          <a:xfrm>
            <a:off x="471487" y="1429927"/>
            <a:ext cx="8243534" cy="2938874"/>
          </a:xfrm>
          <a:prstGeom prst="rect">
            <a:avLst/>
          </a:prstGeom>
        </p:spPr>
        <p:txBody>
          <a:bodyPr lIns="0" tIns="0" rIns="0" bIns="0" anchor="b" anchorCtr="0">
            <a:normAutofit/>
          </a:bodyPr>
          <a:lstStyle>
            <a:lvl1pPr algn="l">
              <a:defRPr sz="4000" baseline="0">
                <a:solidFill>
                  <a:srgbClr val="1B1B1A"/>
                </a:solidFill>
                <a:latin typeface="Calibri"/>
                <a:cs typeface="Calibri"/>
              </a:defRPr>
            </a:lvl1pPr>
          </a:lstStyle>
          <a:p>
            <a:r>
              <a:rPr lang="en-US" dirty="0" smtClean="0"/>
              <a:t>Quotation</a:t>
            </a:r>
            <a:endParaRPr lang="en-US" dirty="0"/>
          </a:p>
        </p:txBody>
      </p:sp>
      <p:sp>
        <p:nvSpPr>
          <p:cNvPr id="6" name="Subtitle 2"/>
          <p:cNvSpPr>
            <a:spLocks noGrp="1"/>
          </p:cNvSpPr>
          <p:nvPr>
            <p:ph type="subTitle" idx="1" hasCustomPrompt="1"/>
          </p:nvPr>
        </p:nvSpPr>
        <p:spPr>
          <a:xfrm>
            <a:off x="471487" y="4546600"/>
            <a:ext cx="8243533" cy="1330957"/>
          </a:xfrm>
          <a:prstGeom prst="rect">
            <a:avLst/>
          </a:prstGeom>
        </p:spPr>
        <p:txBody>
          <a:bodyPr lIns="0" tIns="0" rIns="0" bIns="0">
            <a:normAutofit/>
          </a:bodyPr>
          <a:lstStyle>
            <a:lvl1pPr marL="0" indent="0" algn="r">
              <a:spcBef>
                <a:spcPts val="0"/>
              </a:spcBef>
              <a:buNone/>
              <a:defRPr sz="2800" i="1">
                <a:solidFill>
                  <a:srgbClr val="B32317"/>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citation </a:t>
            </a:r>
            <a:endParaRPr lang="en-US" dirty="0"/>
          </a:p>
        </p:txBody>
      </p:sp>
    </p:spTree>
    <p:extLst>
      <p:ext uri="{BB962C8B-B14F-4D97-AF65-F5344CB8AC3E}">
        <p14:creationId xmlns:p14="http://schemas.microsoft.com/office/powerpoint/2010/main" val="32759117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4C6B6F-40ED-DB48-A4F6-28D7D01DC1AA}" type="slidenum">
              <a:rPr lang="en-US" smtClean="0"/>
              <a:t>‹#›</a:t>
            </a:fld>
            <a:endParaRPr lang="en-US"/>
          </a:p>
        </p:txBody>
      </p:sp>
    </p:spTree>
    <p:extLst>
      <p:ext uri="{BB962C8B-B14F-4D97-AF65-F5344CB8AC3E}">
        <p14:creationId xmlns:p14="http://schemas.microsoft.com/office/powerpoint/2010/main" val="35275064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 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59289" y="177301"/>
            <a:ext cx="5960484"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7200" b="1" dirty="0" smtClean="0">
                <a:solidFill>
                  <a:srgbClr val="FFFFFF"/>
                </a:solidFill>
                <a:latin typeface="Calibri"/>
                <a:cs typeface="Calibri"/>
              </a:rPr>
              <a:t>QUESTIONS?</a:t>
            </a:r>
          </a:p>
        </p:txBody>
      </p:sp>
    </p:spTree>
    <p:extLst>
      <p:ext uri="{BB962C8B-B14F-4D97-AF65-F5344CB8AC3E}">
        <p14:creationId xmlns:p14="http://schemas.microsoft.com/office/powerpoint/2010/main" val="22867883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 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79459" y="1256324"/>
            <a:ext cx="596048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2000" dirty="0" smtClean="0">
                <a:solidFill>
                  <a:srgbClr val="FFFFFF"/>
                </a:solidFill>
                <a:latin typeface="Calibri"/>
                <a:cs typeface="Calibri"/>
              </a:rPr>
              <a:t>FOR MORE INFORMATION</a:t>
            </a:r>
          </a:p>
        </p:txBody>
      </p:sp>
      <p:sp>
        <p:nvSpPr>
          <p:cNvPr id="6" name="TextBox 5"/>
          <p:cNvSpPr txBox="1">
            <a:spLocks noChangeArrowheads="1"/>
          </p:cNvSpPr>
          <p:nvPr userDrawn="1"/>
        </p:nvSpPr>
        <p:spPr bwMode="auto">
          <a:xfrm>
            <a:off x="659289" y="177301"/>
            <a:ext cx="5960484"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7200" b="1" dirty="0" smtClean="0">
                <a:solidFill>
                  <a:srgbClr val="FFFFFF"/>
                </a:solidFill>
                <a:latin typeface="Calibri"/>
                <a:cs typeface="Calibri"/>
              </a:rPr>
              <a:t>THANK YOU!</a:t>
            </a:r>
          </a:p>
        </p:txBody>
      </p:sp>
      <p:sp>
        <p:nvSpPr>
          <p:cNvPr id="5" name="Title 1"/>
          <p:cNvSpPr>
            <a:spLocks noGrp="1"/>
          </p:cNvSpPr>
          <p:nvPr>
            <p:ph type="ctrTitle" hasCustomPrompt="1"/>
          </p:nvPr>
        </p:nvSpPr>
        <p:spPr>
          <a:xfrm>
            <a:off x="685799" y="1790700"/>
            <a:ext cx="8153401" cy="1714500"/>
          </a:xfrm>
          <a:prstGeom prst="rect">
            <a:avLst/>
          </a:prstGeom>
        </p:spPr>
        <p:txBody>
          <a:bodyPr lIns="0" tIns="0" rIns="0" bIns="0" anchor="t" anchorCtr="0">
            <a:normAutofit/>
          </a:bodyPr>
          <a:lstStyle>
            <a:lvl1pPr algn="l">
              <a:defRPr sz="2000" baseline="0">
                <a:solidFill>
                  <a:schemeClr val="bg1"/>
                </a:solidFill>
                <a:latin typeface="Calibri"/>
                <a:cs typeface="Calibri"/>
              </a:defRPr>
            </a:lvl1pPr>
          </a:lstStyle>
          <a:p>
            <a:r>
              <a:rPr lang="en-US" dirty="0" smtClean="0"/>
              <a:t>Enter Contact Information</a:t>
            </a:r>
            <a:endParaRPr lang="en-US" dirty="0"/>
          </a:p>
        </p:txBody>
      </p:sp>
    </p:spTree>
    <p:extLst>
      <p:ext uri="{BB962C8B-B14F-4D97-AF65-F5344CB8AC3E}">
        <p14:creationId xmlns:p14="http://schemas.microsoft.com/office/powerpoint/2010/main" val="17720792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 Thoughtwa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8762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0" y="3592499"/>
            <a:ext cx="86836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hasCustomPrompt="1"/>
          </p:nvPr>
        </p:nvSpPr>
        <p:spPr>
          <a:xfrm>
            <a:off x="457201" y="1435100"/>
            <a:ext cx="8216900" cy="1987699"/>
          </a:xfrm>
          <a:prstGeom prst="rect">
            <a:avLst/>
          </a:prstGeom>
        </p:spPr>
        <p:txBody>
          <a:bodyPr lIns="0" tIns="0" rIns="0" bIns="0" anchor="b">
            <a:normAutofit/>
          </a:bodyPr>
          <a:lstStyle>
            <a:lvl1pPr algn="l">
              <a:defRPr cap="all">
                <a:solidFill>
                  <a:srgbClr val="B32317"/>
                </a:solidFill>
                <a:latin typeface="Calibri"/>
                <a:cs typeface="Calibri"/>
              </a:defRPr>
            </a:lvl1pPr>
          </a:lstStyle>
          <a:p>
            <a:r>
              <a:rPr lang="en-US" dirty="0" smtClean="0"/>
              <a:t>Title</a:t>
            </a:r>
            <a:endParaRPr lang="en-US" dirty="0"/>
          </a:p>
        </p:txBody>
      </p:sp>
      <p:sp>
        <p:nvSpPr>
          <p:cNvPr id="10" name="Subtitle 2"/>
          <p:cNvSpPr>
            <a:spLocks noGrp="1"/>
          </p:cNvSpPr>
          <p:nvPr>
            <p:ph type="subTitle" idx="1" hasCustomPrompt="1"/>
          </p:nvPr>
        </p:nvSpPr>
        <p:spPr>
          <a:xfrm>
            <a:off x="457200" y="3687708"/>
            <a:ext cx="8221661" cy="1927667"/>
          </a:xfrm>
          <a:prstGeom prst="rect">
            <a:avLst/>
          </a:prstGeom>
        </p:spPr>
        <p:txBody>
          <a:bodyPr lIns="0" tIns="0" rIns="0" bIns="0">
            <a:normAutofit/>
          </a:bodyPr>
          <a:lstStyle>
            <a:lvl1pPr marL="0" indent="0" algn="l">
              <a:buNone/>
              <a:defRPr sz="2800" baseline="0">
                <a:solidFill>
                  <a:schemeClr val="tx2"/>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p>
        </p:txBody>
      </p:sp>
    </p:spTree>
    <p:extLst>
      <p:ext uri="{BB962C8B-B14F-4D97-AF65-F5344CB8AC3E}">
        <p14:creationId xmlns:p14="http://schemas.microsoft.com/office/powerpoint/2010/main" val="189945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 +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4C6B6F-40ED-DB48-A4F6-28D7D01DC1AA}" type="slidenum">
              <a:rPr lang="en-US" smtClean="0"/>
              <a:t>‹#›</a:t>
            </a:fld>
            <a:endParaRPr lang="en-US"/>
          </a:p>
        </p:txBody>
      </p:sp>
      <p:sp>
        <p:nvSpPr>
          <p:cNvPr id="8" name="Content Placeholder 2"/>
          <p:cNvSpPr>
            <a:spLocks noGrp="1"/>
          </p:cNvSpPr>
          <p:nvPr>
            <p:ph idx="1" hasCustomPrompt="1"/>
          </p:nvPr>
        </p:nvSpPr>
        <p:spPr>
          <a:xfrm>
            <a:off x="457200" y="1646237"/>
            <a:ext cx="8229600" cy="4525963"/>
          </a:xfrm>
          <a:prstGeom prst="rect">
            <a:avLst/>
          </a:prstGeom>
        </p:spPr>
        <p:txBody>
          <a:bodyPr>
            <a:normAutofit/>
          </a:bodyPr>
          <a:lstStyle>
            <a:lvl1pPr marL="347472" indent="-320040">
              <a:buFont typeface="Arial"/>
              <a:buChar char="•"/>
              <a:defRPr sz="3200" baseline="0"/>
            </a:lvl1pPr>
            <a:lvl2pPr marL="685800" indent="-274320">
              <a:buClr>
                <a:schemeClr val="accent1"/>
              </a:buClr>
              <a:buSzPct val="90000"/>
              <a:buFont typeface="Wingdings" charset="2"/>
              <a:buChar char="§"/>
              <a:defRPr sz="2800">
                <a:solidFill>
                  <a:srgbClr val="000000"/>
                </a:solidFill>
              </a:defRPr>
            </a:lvl2pPr>
            <a:lvl3pPr marL="1143000" indent="-274320">
              <a:buSzPct val="110000"/>
              <a:buFont typeface="Arial"/>
              <a:buChar char="•"/>
              <a:defRPr sz="2400"/>
            </a:lvl3pPr>
            <a:lvl4pPr marL="1554480" indent="-274320">
              <a:buClr>
                <a:schemeClr val="accent1"/>
              </a:buClr>
              <a:buSzPct val="90000"/>
              <a:buFont typeface="Wingdings" charset="2"/>
              <a:buChar char="§"/>
              <a:defRPr sz="2000">
                <a:solidFill>
                  <a:srgbClr val="000000"/>
                </a:solidFill>
              </a:defRPr>
            </a:lvl4pPr>
            <a:lvl5pPr marL="1965960" indent="-228600">
              <a:buSzPct val="100000"/>
              <a:buFont typeface="Arial"/>
              <a:buChar char="•"/>
              <a:defRPr sz="1800"/>
            </a:lvl5pPr>
            <a:lvl6pPr marL="2377440" indent="-228600">
              <a:buClr>
                <a:schemeClr val="accent1"/>
              </a:buClr>
              <a:buSzPct val="75000"/>
              <a:buFont typeface="Wingdings" charset="2"/>
              <a:buChar char="§"/>
              <a:defRPr sz="1600">
                <a:solidFill>
                  <a:srgbClr val="000000"/>
                </a:solidFill>
              </a:defRPr>
            </a:lvl6pPr>
            <a:lvl7pPr marL="2743200" indent="-182880">
              <a:buSzPct val="90000"/>
              <a:defRPr sz="1600"/>
            </a:lvl7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sp>
        <p:nvSpPr>
          <p:cNvPr id="10" name="Title 1"/>
          <p:cNvSpPr>
            <a:spLocks noGrp="1"/>
          </p:cNvSpPr>
          <p:nvPr>
            <p:ph type="title" hasCustomPrompt="1"/>
          </p:nvPr>
        </p:nvSpPr>
        <p:spPr>
          <a:xfrm>
            <a:off x="457200" y="546100"/>
            <a:ext cx="8229600" cy="1054100"/>
          </a:xfrm>
          <a:prstGeom prst="rect">
            <a:avLst/>
          </a:prstGeom>
        </p:spPr>
        <p:txBody>
          <a:bodyPr anchor="ctr" anchorCtr="0">
            <a:normAutofit/>
          </a:bodyPr>
          <a:lstStyle>
            <a:lvl1pPr algn="l">
              <a:defRPr sz="3600" cap="all">
                <a:solidFill>
                  <a:schemeClr val="accent1"/>
                </a:solidFill>
              </a:defRPr>
            </a:lvl1pPr>
          </a:lstStyle>
          <a:p>
            <a:r>
              <a:rPr lang="en-US" dirty="0" smtClean="0"/>
              <a:t>Headline </a:t>
            </a:r>
            <a:endParaRPr lang="en-US" dirty="0"/>
          </a:p>
        </p:txBody>
      </p:sp>
    </p:spTree>
    <p:extLst>
      <p:ext uri="{BB962C8B-B14F-4D97-AF65-F5344CB8AC3E}">
        <p14:creationId xmlns:p14="http://schemas.microsoft.com/office/powerpoint/2010/main" val="220786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 + 2 Column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4C6B6F-40ED-DB48-A4F6-28D7D01DC1AA}" type="slidenum">
              <a:rPr lang="en-US" smtClean="0"/>
              <a:t>‹#›</a:t>
            </a:fld>
            <a:endParaRPr lang="en-US"/>
          </a:p>
        </p:txBody>
      </p:sp>
      <p:sp>
        <p:nvSpPr>
          <p:cNvPr id="8" name="Content Placeholder 2"/>
          <p:cNvSpPr>
            <a:spLocks noGrp="1"/>
          </p:cNvSpPr>
          <p:nvPr>
            <p:ph idx="1" hasCustomPrompt="1"/>
          </p:nvPr>
        </p:nvSpPr>
        <p:spPr>
          <a:xfrm>
            <a:off x="457200" y="1646237"/>
            <a:ext cx="4063999" cy="4525963"/>
          </a:xfrm>
          <a:prstGeom prst="rect">
            <a:avLst/>
          </a:prstGeom>
        </p:spPr>
        <p:txBody>
          <a:bodyPr>
            <a:normAutofit/>
          </a:bodyPr>
          <a:lstStyle>
            <a:lvl1pPr>
              <a:defRPr sz="3200"/>
            </a:lvl1pPr>
            <a:lvl2pPr marL="742950" indent="-285750">
              <a:buClr>
                <a:schemeClr val="accent1"/>
              </a:buClr>
              <a:buSzPct val="90000"/>
              <a:buFont typeface="Wingdings" charset="2"/>
              <a:buChar char="§"/>
              <a:defRPr sz="2800">
                <a:solidFill>
                  <a:srgbClr val="000000"/>
                </a:solidFill>
              </a:defRPr>
            </a:lvl2pPr>
            <a:lvl3pPr marL="1143000" indent="-228600">
              <a:buSzPct val="110000"/>
              <a:buFont typeface="Arial"/>
              <a:buChar char="•"/>
              <a:defRPr sz="2400"/>
            </a:lvl3pPr>
            <a:lvl4pPr marL="1600200" indent="-228600">
              <a:buClr>
                <a:schemeClr val="accent1"/>
              </a:buClr>
              <a:buSzPct val="90000"/>
              <a:buFont typeface="Wingdings" charset="2"/>
              <a:buChar char="§"/>
              <a:defRPr sz="2000">
                <a:solidFill>
                  <a:srgbClr val="000000"/>
                </a:solidFill>
              </a:defRPr>
            </a:lvl4pPr>
            <a:lvl5pPr marL="2057400" indent="-228600">
              <a:buSzPct val="100000"/>
              <a:buFont typeface="Arial"/>
              <a:buChar char="•"/>
              <a:defRPr sz="1800"/>
            </a:lvl5pPr>
            <a:lvl6pPr marL="2514600" indent="-228600">
              <a:buClr>
                <a:schemeClr val="accent1"/>
              </a:buClr>
              <a:buSzPct val="75000"/>
              <a:buFont typeface="Wingdings" charset="2"/>
              <a:buChar char="§"/>
              <a:defRPr sz="1600">
                <a:solidFill>
                  <a:srgbClr val="000000"/>
                </a:solidFill>
              </a:defRPr>
            </a:lvl6pPr>
            <a:lvl7pPr>
              <a:buSzPct val="90000"/>
              <a:defRPr sz="1600"/>
            </a:lvl7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sp>
        <p:nvSpPr>
          <p:cNvPr id="10" name="Content Placeholder 2"/>
          <p:cNvSpPr>
            <a:spLocks noGrp="1"/>
          </p:cNvSpPr>
          <p:nvPr>
            <p:ph idx="13" hasCustomPrompt="1"/>
          </p:nvPr>
        </p:nvSpPr>
        <p:spPr>
          <a:xfrm>
            <a:off x="4622801" y="1646237"/>
            <a:ext cx="4063999" cy="4525963"/>
          </a:xfrm>
          <a:prstGeom prst="rect">
            <a:avLst/>
          </a:prstGeom>
        </p:spPr>
        <p:txBody>
          <a:bodyPr>
            <a:normAutofit/>
          </a:bodyPr>
          <a:lstStyle>
            <a:lvl1pPr>
              <a:defRPr sz="3200">
                <a:solidFill>
                  <a:srgbClr val="000000"/>
                </a:solidFill>
              </a:defRPr>
            </a:lvl1pPr>
            <a:lvl2pPr marL="742950" indent="-285750">
              <a:buClr>
                <a:schemeClr val="accent1"/>
              </a:buClr>
              <a:buSzPct val="90000"/>
              <a:buFont typeface="Wingdings" charset="2"/>
              <a:buChar char="§"/>
              <a:defRPr sz="2800">
                <a:solidFill>
                  <a:srgbClr val="000000"/>
                </a:solidFill>
              </a:defRPr>
            </a:lvl2pPr>
            <a:lvl3pPr marL="1143000" indent="-228600">
              <a:buSzPct val="110000"/>
              <a:buFont typeface="Arial"/>
              <a:buChar char="•"/>
              <a:defRPr sz="2400">
                <a:solidFill>
                  <a:srgbClr val="000000"/>
                </a:solidFill>
              </a:defRPr>
            </a:lvl3pPr>
            <a:lvl4pPr marL="1600200" indent="-228600">
              <a:buClr>
                <a:schemeClr val="accent1"/>
              </a:buClr>
              <a:buSzPct val="90000"/>
              <a:buFont typeface="Wingdings" charset="2"/>
              <a:buChar char="§"/>
              <a:defRPr sz="2000">
                <a:solidFill>
                  <a:srgbClr val="000000"/>
                </a:solidFill>
              </a:defRPr>
            </a:lvl4pPr>
            <a:lvl5pPr marL="2057400" indent="-228600">
              <a:buSzPct val="100000"/>
              <a:buFont typeface="Arial"/>
              <a:buChar char="•"/>
              <a:defRPr sz="1800">
                <a:solidFill>
                  <a:srgbClr val="000000"/>
                </a:solidFill>
              </a:defRPr>
            </a:lvl5pPr>
            <a:lvl6pPr marL="2514600" indent="-228600">
              <a:buClr>
                <a:schemeClr val="accent1"/>
              </a:buClr>
              <a:buSzPct val="75000"/>
              <a:buFont typeface="Wingdings" charset="2"/>
              <a:buChar char="§"/>
              <a:defRPr sz="1600">
                <a:solidFill>
                  <a:srgbClr val="000000"/>
                </a:solidFill>
              </a:defRPr>
            </a:lvl6pPr>
            <a:lvl7pPr>
              <a:buSzPct val="90000"/>
              <a:defRPr sz="1600">
                <a:solidFill>
                  <a:srgbClr val="000000"/>
                </a:solidFill>
              </a:defRPr>
            </a:lvl7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sp>
        <p:nvSpPr>
          <p:cNvPr id="11" name="Title 1"/>
          <p:cNvSpPr>
            <a:spLocks noGrp="1"/>
          </p:cNvSpPr>
          <p:nvPr>
            <p:ph type="title" hasCustomPrompt="1"/>
          </p:nvPr>
        </p:nvSpPr>
        <p:spPr>
          <a:xfrm>
            <a:off x="457200" y="546100"/>
            <a:ext cx="8229600" cy="1054100"/>
          </a:xfrm>
          <a:prstGeom prst="rect">
            <a:avLst/>
          </a:prstGeom>
        </p:spPr>
        <p:txBody>
          <a:bodyPr anchor="ctr" anchorCtr="0">
            <a:normAutofit/>
          </a:bodyPr>
          <a:lstStyle>
            <a:lvl1pPr algn="l">
              <a:defRPr sz="3600" cap="all">
                <a:solidFill>
                  <a:schemeClr val="accent1"/>
                </a:solidFill>
              </a:defRPr>
            </a:lvl1pPr>
          </a:lstStyle>
          <a:p>
            <a:r>
              <a:rPr lang="en-US" dirty="0" smtClean="0"/>
              <a:t>Headline</a:t>
            </a:r>
            <a:endParaRPr lang="en-US" dirty="0"/>
          </a:p>
        </p:txBody>
      </p:sp>
    </p:spTree>
    <p:extLst>
      <p:ext uri="{BB962C8B-B14F-4D97-AF65-F5344CB8AC3E}">
        <p14:creationId xmlns:p14="http://schemas.microsoft.com/office/powerpoint/2010/main" val="124779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Head +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4C6B6F-40ED-DB48-A4F6-28D7D01DC1AA}" type="slidenum">
              <a:rPr lang="en-US" smtClean="0"/>
              <a:t>‹#›</a:t>
            </a:fld>
            <a:endParaRPr lang="en-US"/>
          </a:p>
        </p:txBody>
      </p:sp>
      <p:sp>
        <p:nvSpPr>
          <p:cNvPr id="14" name="Text Placeholder 2"/>
          <p:cNvSpPr>
            <a:spLocks noGrp="1"/>
          </p:cNvSpPr>
          <p:nvPr>
            <p:ph type="body" idx="14" hasCustomPrompt="1"/>
          </p:nvPr>
        </p:nvSpPr>
        <p:spPr>
          <a:xfrm>
            <a:off x="457200" y="548640"/>
            <a:ext cx="4069079" cy="1051560"/>
          </a:xfrm>
          <a:prstGeom prst="rect">
            <a:avLst/>
          </a:prstGeom>
        </p:spPr>
        <p:txBody>
          <a:bodyPr anchor="ctr" anchorCtr="0">
            <a:normAutofit/>
          </a:bodyPr>
          <a:lstStyle>
            <a:lvl1pPr marL="0" indent="0">
              <a:buNone/>
              <a:defRPr sz="3600" b="0" cap="all">
                <a:solidFill>
                  <a:srgbClr val="B3231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Headline</a:t>
            </a:r>
          </a:p>
        </p:txBody>
      </p:sp>
      <p:sp>
        <p:nvSpPr>
          <p:cNvPr id="15" name="Text Placeholder 4"/>
          <p:cNvSpPr>
            <a:spLocks noGrp="1"/>
          </p:cNvSpPr>
          <p:nvPr>
            <p:ph type="body" sz="quarter" idx="3" hasCustomPrompt="1"/>
          </p:nvPr>
        </p:nvSpPr>
        <p:spPr>
          <a:xfrm>
            <a:off x="4622801" y="548640"/>
            <a:ext cx="4069079" cy="1051560"/>
          </a:xfrm>
          <a:prstGeom prst="rect">
            <a:avLst/>
          </a:prstGeom>
        </p:spPr>
        <p:txBody>
          <a:bodyPr anchor="ctr" anchorCtr="0">
            <a:normAutofit/>
          </a:bodyPr>
          <a:lstStyle>
            <a:lvl1pPr marL="0" indent="0">
              <a:buNone/>
              <a:defRPr sz="3600" b="0" cap="all">
                <a:solidFill>
                  <a:srgbClr val="B3231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Headline</a:t>
            </a:r>
          </a:p>
        </p:txBody>
      </p:sp>
      <p:sp>
        <p:nvSpPr>
          <p:cNvPr id="7" name="Content Placeholder 2"/>
          <p:cNvSpPr>
            <a:spLocks noGrp="1"/>
          </p:cNvSpPr>
          <p:nvPr>
            <p:ph idx="1" hasCustomPrompt="1"/>
          </p:nvPr>
        </p:nvSpPr>
        <p:spPr>
          <a:xfrm>
            <a:off x="457200" y="1646237"/>
            <a:ext cx="4063999" cy="4525963"/>
          </a:xfrm>
          <a:prstGeom prst="rect">
            <a:avLst/>
          </a:prstGeom>
        </p:spPr>
        <p:txBody>
          <a:bodyPr>
            <a:normAutofit/>
          </a:bodyPr>
          <a:lstStyle>
            <a:lvl1pPr>
              <a:defRPr sz="3200"/>
            </a:lvl1pPr>
            <a:lvl2pPr marL="742950" indent="-285750">
              <a:buClr>
                <a:schemeClr val="accent1"/>
              </a:buClr>
              <a:buSzPct val="90000"/>
              <a:buFont typeface="Wingdings" charset="2"/>
              <a:buChar char="§"/>
              <a:defRPr sz="2800">
                <a:solidFill>
                  <a:srgbClr val="000000"/>
                </a:solidFill>
              </a:defRPr>
            </a:lvl2pPr>
            <a:lvl3pPr marL="1143000" indent="-228600">
              <a:buSzPct val="110000"/>
              <a:buFont typeface="Arial"/>
              <a:buChar char="•"/>
              <a:defRPr sz="2400"/>
            </a:lvl3pPr>
            <a:lvl4pPr marL="1600200" indent="-228600">
              <a:buClr>
                <a:schemeClr val="accent1"/>
              </a:buClr>
              <a:buSzPct val="90000"/>
              <a:buFont typeface="Wingdings" charset="2"/>
              <a:buChar char="§"/>
              <a:defRPr sz="2000">
                <a:solidFill>
                  <a:srgbClr val="000000"/>
                </a:solidFill>
              </a:defRPr>
            </a:lvl4pPr>
            <a:lvl5pPr marL="2057400" indent="-228600">
              <a:buSzPct val="100000"/>
              <a:buFont typeface="Arial"/>
              <a:buChar char="•"/>
              <a:defRPr sz="1800"/>
            </a:lvl5pPr>
            <a:lvl6pPr marL="2514600" indent="-228600">
              <a:buClr>
                <a:schemeClr val="accent1"/>
              </a:buClr>
              <a:buSzPct val="75000"/>
              <a:buFont typeface="Wingdings" charset="2"/>
              <a:buChar char="§"/>
              <a:defRPr sz="1600">
                <a:solidFill>
                  <a:srgbClr val="000000"/>
                </a:solidFill>
              </a:defRPr>
            </a:lvl6pPr>
            <a:lvl7pPr>
              <a:buSzPct val="90000"/>
              <a:defRPr sz="1600"/>
            </a:lvl7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sp>
        <p:nvSpPr>
          <p:cNvPr id="9" name="Content Placeholder 2"/>
          <p:cNvSpPr>
            <a:spLocks noGrp="1"/>
          </p:cNvSpPr>
          <p:nvPr>
            <p:ph idx="13" hasCustomPrompt="1"/>
          </p:nvPr>
        </p:nvSpPr>
        <p:spPr>
          <a:xfrm>
            <a:off x="4622801" y="1646237"/>
            <a:ext cx="4063999" cy="4525963"/>
          </a:xfrm>
          <a:prstGeom prst="rect">
            <a:avLst/>
          </a:prstGeom>
        </p:spPr>
        <p:txBody>
          <a:bodyPr>
            <a:normAutofit/>
          </a:bodyPr>
          <a:lstStyle>
            <a:lvl1pPr>
              <a:defRPr sz="3200">
                <a:solidFill>
                  <a:srgbClr val="000000"/>
                </a:solidFill>
              </a:defRPr>
            </a:lvl1pPr>
            <a:lvl2pPr marL="742950" indent="-285750">
              <a:buClr>
                <a:schemeClr val="accent1"/>
              </a:buClr>
              <a:buSzPct val="90000"/>
              <a:buFont typeface="Wingdings" charset="2"/>
              <a:buChar char="§"/>
              <a:defRPr sz="2800">
                <a:solidFill>
                  <a:srgbClr val="000000"/>
                </a:solidFill>
              </a:defRPr>
            </a:lvl2pPr>
            <a:lvl3pPr marL="1143000" indent="-228600">
              <a:buSzPct val="110000"/>
              <a:buFont typeface="Arial"/>
              <a:buChar char="•"/>
              <a:defRPr sz="2400">
                <a:solidFill>
                  <a:srgbClr val="000000"/>
                </a:solidFill>
              </a:defRPr>
            </a:lvl3pPr>
            <a:lvl4pPr marL="1600200" indent="-228600">
              <a:buClr>
                <a:schemeClr val="accent1"/>
              </a:buClr>
              <a:buSzPct val="90000"/>
              <a:buFont typeface="Wingdings" charset="2"/>
              <a:buChar char="§"/>
              <a:defRPr sz="2000">
                <a:solidFill>
                  <a:srgbClr val="000000"/>
                </a:solidFill>
              </a:defRPr>
            </a:lvl4pPr>
            <a:lvl5pPr marL="2057400" indent="-228600">
              <a:buSzPct val="100000"/>
              <a:buFont typeface="Arial"/>
              <a:buChar char="•"/>
              <a:defRPr sz="1800">
                <a:solidFill>
                  <a:srgbClr val="000000"/>
                </a:solidFill>
              </a:defRPr>
            </a:lvl5pPr>
            <a:lvl6pPr marL="2514600" indent="-228600">
              <a:buClr>
                <a:schemeClr val="accent1"/>
              </a:buClr>
              <a:buSzPct val="75000"/>
              <a:buFont typeface="Wingdings" charset="2"/>
              <a:buChar char="§"/>
              <a:defRPr sz="1600">
                <a:solidFill>
                  <a:srgbClr val="000000"/>
                </a:solidFill>
              </a:defRPr>
            </a:lvl6pPr>
            <a:lvl7pPr>
              <a:buSzPct val="90000"/>
              <a:defRPr sz="1600">
                <a:solidFill>
                  <a:srgbClr val="000000"/>
                </a:solidFill>
              </a:defRPr>
            </a:lvl7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spTree>
    <p:extLst>
      <p:ext uri="{BB962C8B-B14F-4D97-AF65-F5344CB8AC3E}">
        <p14:creationId xmlns:p14="http://schemas.microsoft.com/office/powerpoint/2010/main" val="7821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 + 2 Column Head +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4C6B6F-40ED-DB48-A4F6-28D7D01DC1AA}" type="slidenum">
              <a:rPr lang="en-US" smtClean="0"/>
              <a:t>‹#›</a:t>
            </a:fld>
            <a:endParaRPr lang="en-US"/>
          </a:p>
        </p:txBody>
      </p:sp>
      <p:sp>
        <p:nvSpPr>
          <p:cNvPr id="14" name="Text Placeholder 2"/>
          <p:cNvSpPr>
            <a:spLocks noGrp="1"/>
          </p:cNvSpPr>
          <p:nvPr>
            <p:ph type="body" idx="14" hasCustomPrompt="1"/>
          </p:nvPr>
        </p:nvSpPr>
        <p:spPr>
          <a:xfrm>
            <a:off x="457200" y="1663700"/>
            <a:ext cx="4069079" cy="850900"/>
          </a:xfrm>
          <a:prstGeom prst="rect">
            <a:avLst/>
          </a:prstGeom>
        </p:spPr>
        <p:txBody>
          <a:bodyPr anchor="b">
            <a:normAutofit/>
          </a:bodyPr>
          <a:lstStyle>
            <a:lvl1pPr marL="0" indent="0">
              <a:lnSpc>
                <a:spcPct val="80000"/>
              </a:lnSpc>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Column Headline</a:t>
            </a:r>
          </a:p>
        </p:txBody>
      </p:sp>
      <p:sp>
        <p:nvSpPr>
          <p:cNvPr id="15" name="Text Placeholder 4"/>
          <p:cNvSpPr>
            <a:spLocks noGrp="1"/>
          </p:cNvSpPr>
          <p:nvPr>
            <p:ph type="body" sz="quarter" idx="3" hasCustomPrompt="1"/>
          </p:nvPr>
        </p:nvSpPr>
        <p:spPr>
          <a:xfrm>
            <a:off x="4622801" y="1663700"/>
            <a:ext cx="4069079" cy="850900"/>
          </a:xfrm>
          <a:prstGeom prst="rect">
            <a:avLst/>
          </a:prstGeom>
        </p:spPr>
        <p:txBody>
          <a:bodyPr anchor="b">
            <a:normAutofit/>
          </a:bodyPr>
          <a:lstStyle>
            <a:lvl1pPr marL="0" indent="0">
              <a:lnSpc>
                <a:spcPct val="80000"/>
              </a:lnSpc>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Column Headline</a:t>
            </a:r>
          </a:p>
        </p:txBody>
      </p:sp>
      <p:sp>
        <p:nvSpPr>
          <p:cNvPr id="11" name="Title 1"/>
          <p:cNvSpPr>
            <a:spLocks noGrp="1"/>
          </p:cNvSpPr>
          <p:nvPr>
            <p:ph type="title" hasCustomPrompt="1"/>
          </p:nvPr>
        </p:nvSpPr>
        <p:spPr>
          <a:xfrm>
            <a:off x="457200" y="546100"/>
            <a:ext cx="8229600" cy="1054100"/>
          </a:xfrm>
          <a:prstGeom prst="rect">
            <a:avLst/>
          </a:prstGeom>
        </p:spPr>
        <p:txBody>
          <a:bodyPr anchor="ctr" anchorCtr="0">
            <a:normAutofit/>
          </a:bodyPr>
          <a:lstStyle>
            <a:lvl1pPr algn="l">
              <a:defRPr sz="3600" cap="all">
                <a:solidFill>
                  <a:schemeClr val="accent1"/>
                </a:solidFill>
              </a:defRPr>
            </a:lvl1pPr>
          </a:lstStyle>
          <a:p>
            <a:r>
              <a:rPr lang="en-US" dirty="0" smtClean="0"/>
              <a:t>Headline</a:t>
            </a:r>
            <a:endParaRPr lang="en-US" dirty="0"/>
          </a:p>
        </p:txBody>
      </p:sp>
      <p:sp>
        <p:nvSpPr>
          <p:cNvPr id="9" name="Content Placeholder 2"/>
          <p:cNvSpPr>
            <a:spLocks noGrp="1"/>
          </p:cNvSpPr>
          <p:nvPr>
            <p:ph idx="1" hasCustomPrompt="1"/>
          </p:nvPr>
        </p:nvSpPr>
        <p:spPr>
          <a:xfrm>
            <a:off x="457200" y="2590800"/>
            <a:ext cx="4063999" cy="3581400"/>
          </a:xfrm>
          <a:prstGeom prst="rect">
            <a:avLst/>
          </a:prstGeom>
        </p:spPr>
        <p:txBody>
          <a:bodyPr>
            <a:normAutofit/>
          </a:bodyPr>
          <a:lstStyle>
            <a:lvl1pPr>
              <a:defRPr sz="3200"/>
            </a:lvl1pPr>
            <a:lvl2pPr marL="742950" indent="-285750">
              <a:buClr>
                <a:schemeClr val="accent1"/>
              </a:buClr>
              <a:buSzPct val="90000"/>
              <a:buFont typeface="Wingdings" charset="2"/>
              <a:buChar char="§"/>
              <a:defRPr sz="2800">
                <a:solidFill>
                  <a:srgbClr val="000000"/>
                </a:solidFill>
              </a:defRPr>
            </a:lvl2pPr>
            <a:lvl3pPr marL="1143000" indent="-228600">
              <a:buSzPct val="110000"/>
              <a:buFont typeface="Arial"/>
              <a:buChar char="•"/>
              <a:defRPr sz="2400"/>
            </a:lvl3pPr>
            <a:lvl4pPr marL="1600200" indent="-228600">
              <a:buClr>
                <a:schemeClr val="accent1"/>
              </a:buClr>
              <a:buSzPct val="90000"/>
              <a:buFont typeface="Wingdings" charset="2"/>
              <a:buChar char="§"/>
              <a:defRPr sz="2000">
                <a:solidFill>
                  <a:srgbClr val="000000"/>
                </a:solidFill>
              </a:defRPr>
            </a:lvl4pPr>
            <a:lvl5pPr marL="2057400" indent="-228600">
              <a:buSzPct val="100000"/>
              <a:buFont typeface="Arial"/>
              <a:buChar char="•"/>
              <a:defRPr sz="1800"/>
            </a:lvl5pPr>
            <a:lvl6pPr marL="2514600" indent="-228600">
              <a:buClr>
                <a:schemeClr val="accent1"/>
              </a:buClr>
              <a:buSzPct val="75000"/>
              <a:buFont typeface="Wingdings" charset="2"/>
              <a:buChar char="§"/>
              <a:defRPr sz="1600">
                <a:solidFill>
                  <a:srgbClr val="000000"/>
                </a:solidFill>
              </a:defRPr>
            </a:lvl6pPr>
            <a:lvl7pPr>
              <a:buSzPct val="90000"/>
              <a:defRPr sz="1600"/>
            </a:lvl7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sp>
        <p:nvSpPr>
          <p:cNvPr id="12" name="Content Placeholder 2"/>
          <p:cNvSpPr>
            <a:spLocks noGrp="1"/>
          </p:cNvSpPr>
          <p:nvPr>
            <p:ph idx="13" hasCustomPrompt="1"/>
          </p:nvPr>
        </p:nvSpPr>
        <p:spPr>
          <a:xfrm>
            <a:off x="4622801" y="2590800"/>
            <a:ext cx="4063999" cy="3581400"/>
          </a:xfrm>
          <a:prstGeom prst="rect">
            <a:avLst/>
          </a:prstGeom>
        </p:spPr>
        <p:txBody>
          <a:bodyPr>
            <a:normAutofit/>
          </a:bodyPr>
          <a:lstStyle>
            <a:lvl1pPr>
              <a:defRPr sz="3200">
                <a:solidFill>
                  <a:srgbClr val="000000"/>
                </a:solidFill>
              </a:defRPr>
            </a:lvl1pPr>
            <a:lvl2pPr marL="742950" indent="-285750">
              <a:buClr>
                <a:schemeClr val="accent1"/>
              </a:buClr>
              <a:buSzPct val="90000"/>
              <a:buFont typeface="Wingdings" charset="2"/>
              <a:buChar char="§"/>
              <a:defRPr sz="2800">
                <a:solidFill>
                  <a:srgbClr val="000000"/>
                </a:solidFill>
              </a:defRPr>
            </a:lvl2pPr>
            <a:lvl3pPr marL="1143000" indent="-228600">
              <a:buSzPct val="110000"/>
              <a:buFont typeface="Arial"/>
              <a:buChar char="•"/>
              <a:defRPr sz="2400">
                <a:solidFill>
                  <a:srgbClr val="000000"/>
                </a:solidFill>
              </a:defRPr>
            </a:lvl3pPr>
            <a:lvl4pPr marL="1600200" indent="-228600">
              <a:buClr>
                <a:schemeClr val="accent1"/>
              </a:buClr>
              <a:buSzPct val="90000"/>
              <a:buFont typeface="Wingdings" charset="2"/>
              <a:buChar char="§"/>
              <a:defRPr sz="2000">
                <a:solidFill>
                  <a:srgbClr val="000000"/>
                </a:solidFill>
              </a:defRPr>
            </a:lvl4pPr>
            <a:lvl5pPr marL="2057400" indent="-228600">
              <a:buSzPct val="100000"/>
              <a:buFont typeface="Arial"/>
              <a:buChar char="•"/>
              <a:defRPr sz="1800">
                <a:solidFill>
                  <a:srgbClr val="000000"/>
                </a:solidFill>
              </a:defRPr>
            </a:lvl5pPr>
            <a:lvl6pPr marL="2514600" indent="-228600">
              <a:buClr>
                <a:schemeClr val="accent1"/>
              </a:buClr>
              <a:buSzPct val="75000"/>
              <a:buFont typeface="Wingdings" charset="2"/>
              <a:buChar char="§"/>
              <a:defRPr sz="1600">
                <a:solidFill>
                  <a:srgbClr val="000000"/>
                </a:solidFill>
              </a:defRPr>
            </a:lvl6pPr>
            <a:lvl7pPr>
              <a:buSzPct val="90000"/>
              <a:defRPr sz="1600">
                <a:solidFill>
                  <a:srgbClr val="000000"/>
                </a:solidFill>
              </a:defRPr>
            </a:lvl7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spTree>
    <p:extLst>
      <p:ext uri="{BB962C8B-B14F-4D97-AF65-F5344CB8AC3E}">
        <p14:creationId xmlns:p14="http://schemas.microsoft.com/office/powerpoint/2010/main" val="204355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4C6B6F-40ED-DB48-A4F6-28D7D01DC1AA}" type="slidenum">
              <a:rPr lang="en-US" smtClean="0"/>
              <a:t>‹#›</a:t>
            </a:fld>
            <a:endParaRPr lang="en-US"/>
          </a:p>
        </p:txBody>
      </p:sp>
      <p:sp>
        <p:nvSpPr>
          <p:cNvPr id="7" name="Content Placeholder 2"/>
          <p:cNvSpPr>
            <a:spLocks noGrp="1"/>
          </p:cNvSpPr>
          <p:nvPr>
            <p:ph idx="1" hasCustomPrompt="1"/>
          </p:nvPr>
        </p:nvSpPr>
        <p:spPr>
          <a:xfrm>
            <a:off x="457200" y="723901"/>
            <a:ext cx="4063999" cy="5448300"/>
          </a:xfrm>
          <a:prstGeom prst="rect">
            <a:avLst/>
          </a:prstGeom>
        </p:spPr>
        <p:txBody>
          <a:bodyPr>
            <a:normAutofit/>
          </a:bodyPr>
          <a:lstStyle>
            <a:lvl1pPr>
              <a:defRPr sz="3200"/>
            </a:lvl1pPr>
            <a:lvl2pPr marL="742950" indent="-285750">
              <a:buClr>
                <a:schemeClr val="accent1"/>
              </a:buClr>
              <a:buSzPct val="90000"/>
              <a:buFont typeface="Wingdings" charset="2"/>
              <a:buChar char="§"/>
              <a:defRPr sz="2800">
                <a:solidFill>
                  <a:srgbClr val="000000"/>
                </a:solidFill>
              </a:defRPr>
            </a:lvl2pPr>
            <a:lvl3pPr marL="1143000" indent="-228600">
              <a:buSzPct val="110000"/>
              <a:buFont typeface="Arial"/>
              <a:buChar char="•"/>
              <a:defRPr sz="2400"/>
            </a:lvl3pPr>
            <a:lvl4pPr marL="1600200" indent="-228600">
              <a:buClr>
                <a:schemeClr val="accent1"/>
              </a:buClr>
              <a:buSzPct val="90000"/>
              <a:buFont typeface="Wingdings" charset="2"/>
              <a:buChar char="§"/>
              <a:defRPr sz="2000">
                <a:solidFill>
                  <a:srgbClr val="000000"/>
                </a:solidFill>
              </a:defRPr>
            </a:lvl4pPr>
            <a:lvl5pPr marL="2057400" indent="-228600">
              <a:buSzPct val="100000"/>
              <a:buFont typeface="Arial"/>
              <a:buChar char="•"/>
              <a:defRPr sz="1800"/>
            </a:lvl5pPr>
            <a:lvl6pPr marL="2514600" indent="-228600">
              <a:buClr>
                <a:schemeClr val="accent1"/>
              </a:buClr>
              <a:buSzPct val="75000"/>
              <a:buFont typeface="Wingdings" charset="2"/>
              <a:buChar char="§"/>
              <a:defRPr sz="1600">
                <a:solidFill>
                  <a:srgbClr val="000000"/>
                </a:solidFill>
              </a:defRPr>
            </a:lvl6pPr>
            <a:lvl7pPr>
              <a:buSzPct val="90000"/>
              <a:defRPr sz="1600"/>
            </a:lvl7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sp>
        <p:nvSpPr>
          <p:cNvPr id="8" name="Content Placeholder 2"/>
          <p:cNvSpPr>
            <a:spLocks noGrp="1"/>
          </p:cNvSpPr>
          <p:nvPr>
            <p:ph idx="13" hasCustomPrompt="1"/>
          </p:nvPr>
        </p:nvSpPr>
        <p:spPr>
          <a:xfrm>
            <a:off x="4622801" y="723901"/>
            <a:ext cx="4063999" cy="5448300"/>
          </a:xfrm>
          <a:prstGeom prst="rect">
            <a:avLst/>
          </a:prstGeom>
        </p:spPr>
        <p:txBody>
          <a:bodyPr>
            <a:normAutofit/>
          </a:bodyPr>
          <a:lstStyle>
            <a:lvl1pPr>
              <a:defRPr sz="3200">
                <a:solidFill>
                  <a:srgbClr val="000000"/>
                </a:solidFill>
              </a:defRPr>
            </a:lvl1pPr>
            <a:lvl2pPr marL="742950" indent="-285750">
              <a:buClr>
                <a:schemeClr val="accent1"/>
              </a:buClr>
              <a:buSzPct val="90000"/>
              <a:buFont typeface="Wingdings" charset="2"/>
              <a:buChar char="§"/>
              <a:defRPr sz="2800">
                <a:solidFill>
                  <a:srgbClr val="000000"/>
                </a:solidFill>
              </a:defRPr>
            </a:lvl2pPr>
            <a:lvl3pPr marL="1143000" indent="-228600">
              <a:buSzPct val="110000"/>
              <a:buFont typeface="Arial"/>
              <a:buChar char="•"/>
              <a:defRPr sz="2400">
                <a:solidFill>
                  <a:srgbClr val="000000"/>
                </a:solidFill>
              </a:defRPr>
            </a:lvl3pPr>
            <a:lvl4pPr marL="1600200" indent="-228600">
              <a:buClr>
                <a:schemeClr val="accent1"/>
              </a:buClr>
              <a:buSzPct val="90000"/>
              <a:buFont typeface="Wingdings" charset="2"/>
              <a:buChar char="§"/>
              <a:defRPr sz="2000">
                <a:solidFill>
                  <a:srgbClr val="000000"/>
                </a:solidFill>
              </a:defRPr>
            </a:lvl4pPr>
            <a:lvl5pPr marL="2057400" indent="-228600">
              <a:buSzPct val="100000"/>
              <a:buFont typeface="Arial"/>
              <a:buChar char="•"/>
              <a:defRPr sz="1800">
                <a:solidFill>
                  <a:srgbClr val="000000"/>
                </a:solidFill>
              </a:defRPr>
            </a:lvl5pPr>
            <a:lvl6pPr marL="2514600" indent="-228600">
              <a:buClr>
                <a:schemeClr val="accent1"/>
              </a:buClr>
              <a:buSzPct val="75000"/>
              <a:buFont typeface="Wingdings" charset="2"/>
              <a:buChar char="§"/>
              <a:defRPr sz="1600">
                <a:solidFill>
                  <a:srgbClr val="000000"/>
                </a:solidFill>
              </a:defRPr>
            </a:lvl6pPr>
            <a:lvl7pPr>
              <a:buSzPct val="90000"/>
              <a:defRPr sz="1600">
                <a:solidFill>
                  <a:srgbClr val="000000"/>
                </a:solidFill>
              </a:defRPr>
            </a:lvl7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spTree>
    <p:extLst>
      <p:ext uri="{BB962C8B-B14F-4D97-AF65-F5344CB8AC3E}">
        <p14:creationId xmlns:p14="http://schemas.microsoft.com/office/powerpoint/2010/main" val="246626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4C6B6F-40ED-DB48-A4F6-28D7D01DC1AA}" type="slidenum">
              <a:rPr lang="en-US" smtClean="0"/>
              <a:t>‹#›</a:t>
            </a:fld>
            <a:endParaRPr lang="en-US"/>
          </a:p>
        </p:txBody>
      </p:sp>
      <p:sp>
        <p:nvSpPr>
          <p:cNvPr id="7" name="Content Placeholder 2"/>
          <p:cNvSpPr>
            <a:spLocks noGrp="1"/>
          </p:cNvSpPr>
          <p:nvPr>
            <p:ph idx="1" hasCustomPrompt="1"/>
          </p:nvPr>
        </p:nvSpPr>
        <p:spPr>
          <a:xfrm>
            <a:off x="457200" y="838201"/>
            <a:ext cx="8229600" cy="5334000"/>
          </a:xfrm>
          <a:prstGeom prst="rect">
            <a:avLst/>
          </a:prstGeom>
        </p:spPr>
        <p:txBody>
          <a:bodyPr>
            <a:normAutofit/>
          </a:bodyPr>
          <a:lstStyle>
            <a:lvl1pPr marL="0" indent="-320040">
              <a:buFont typeface="Arial"/>
              <a:buChar char="•"/>
              <a:defRPr sz="3200" baseline="0"/>
            </a:lvl1pPr>
            <a:lvl2pPr marL="685800" indent="-274320">
              <a:buClr>
                <a:schemeClr val="accent1"/>
              </a:buClr>
              <a:buSzPct val="90000"/>
              <a:buFont typeface="Wingdings" charset="2"/>
              <a:buChar char="§"/>
              <a:defRPr sz="2800">
                <a:solidFill>
                  <a:srgbClr val="000000"/>
                </a:solidFill>
              </a:defRPr>
            </a:lvl2pPr>
            <a:lvl3pPr marL="1143000" indent="-274320">
              <a:buSzPct val="110000"/>
              <a:buFont typeface="Arial"/>
              <a:buChar char="•"/>
              <a:defRPr sz="2400"/>
            </a:lvl3pPr>
            <a:lvl4pPr marL="1554480" indent="-274320">
              <a:buClr>
                <a:schemeClr val="accent1"/>
              </a:buClr>
              <a:buSzPct val="90000"/>
              <a:buFont typeface="Arial"/>
              <a:buChar char="•"/>
              <a:defRPr sz="2000">
                <a:solidFill>
                  <a:srgbClr val="000000"/>
                </a:solidFill>
              </a:defRPr>
            </a:lvl4pPr>
            <a:lvl5pPr marL="1965960" indent="-228600">
              <a:buSzPct val="100000"/>
              <a:buFont typeface="Arial"/>
              <a:buChar char="•"/>
              <a:defRPr sz="1800"/>
            </a:lvl5pPr>
            <a:lvl6pPr marL="2377440" indent="-228600">
              <a:buClr>
                <a:schemeClr val="accent1"/>
              </a:buClr>
              <a:buSzPct val="75000"/>
              <a:buFont typeface="Wingdings" charset="2"/>
              <a:buChar char="§"/>
              <a:defRPr sz="1600">
                <a:solidFill>
                  <a:srgbClr val="000000"/>
                </a:solidFill>
              </a:defRPr>
            </a:lvl6pPr>
            <a:lvl7pPr marL="2743200" indent="-182880">
              <a:buSzPct val="90000"/>
              <a:defRPr sz="1600"/>
            </a:lvl7pPr>
          </a:lstStyle>
          <a:p>
            <a:pPr lvl="0"/>
            <a:r>
              <a:rPr lang="en-US" dirty="0" smtClean="0"/>
              <a:t>Click to add text</a:t>
            </a:r>
            <a:endParaRPr lang="en-US" dirty="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spTree>
    <p:extLst>
      <p:ext uri="{BB962C8B-B14F-4D97-AF65-F5344CB8AC3E}">
        <p14:creationId xmlns:p14="http://schemas.microsoft.com/office/powerpoint/2010/main" val="8508469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4C6B6F-40ED-DB48-A4F6-28D7D01DC1AA}" type="slidenum">
              <a:rPr lang="en-US" smtClean="0"/>
              <a:t>‹#›</a:t>
            </a:fld>
            <a:endParaRPr lang="en-US"/>
          </a:p>
        </p:txBody>
      </p:sp>
      <p:sp>
        <p:nvSpPr>
          <p:cNvPr id="5" name="Title 1"/>
          <p:cNvSpPr>
            <a:spLocks noGrp="1"/>
          </p:cNvSpPr>
          <p:nvPr>
            <p:ph type="title" hasCustomPrompt="1"/>
          </p:nvPr>
        </p:nvSpPr>
        <p:spPr>
          <a:xfrm>
            <a:off x="457200" y="546100"/>
            <a:ext cx="8229600" cy="1054100"/>
          </a:xfrm>
          <a:prstGeom prst="rect">
            <a:avLst/>
          </a:prstGeom>
        </p:spPr>
        <p:txBody>
          <a:bodyPr anchor="ctr" anchorCtr="0">
            <a:normAutofit/>
          </a:bodyPr>
          <a:lstStyle>
            <a:lvl1pPr algn="l">
              <a:defRPr sz="3600" cap="all">
                <a:solidFill>
                  <a:schemeClr val="accent1"/>
                </a:solidFill>
              </a:defRPr>
            </a:lvl1pPr>
          </a:lstStyle>
          <a:p>
            <a:r>
              <a:rPr lang="en-US" dirty="0" smtClean="0"/>
              <a:t>Headline</a:t>
            </a:r>
            <a:endParaRPr lang="en-US" dirty="0"/>
          </a:p>
        </p:txBody>
      </p:sp>
    </p:spTree>
    <p:extLst>
      <p:ext uri="{BB962C8B-B14F-4D97-AF65-F5344CB8AC3E}">
        <p14:creationId xmlns:p14="http://schemas.microsoft.com/office/powerpoint/2010/main" val="7544656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94113" y="6365898"/>
            <a:ext cx="92641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C6B6F-40ED-DB48-A4F6-28D7D01DC1AA}" type="slidenum">
              <a:rPr lang="en-US" smtClean="0"/>
              <a:t>‹#›</a:t>
            </a:fld>
            <a:endParaRPr lang="en-US"/>
          </a:p>
        </p:txBody>
      </p:sp>
    </p:spTree>
    <p:extLst>
      <p:ext uri="{BB962C8B-B14F-4D97-AF65-F5344CB8AC3E}">
        <p14:creationId xmlns:p14="http://schemas.microsoft.com/office/powerpoint/2010/main" val="1363460655"/>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51" r:id="rId3"/>
    <p:sldLayoutId id="2147483660" r:id="rId4"/>
    <p:sldLayoutId id="2147483676" r:id="rId5"/>
    <p:sldLayoutId id="2147483677" r:id="rId6"/>
    <p:sldLayoutId id="2147483664" r:id="rId7"/>
    <p:sldLayoutId id="2147483655" r:id="rId8"/>
    <p:sldLayoutId id="2147483678" r:id="rId9"/>
    <p:sldLayoutId id="2147483679" r:id="rId10"/>
    <p:sldLayoutId id="2147483680" r:id="rId11"/>
    <p:sldLayoutId id="2147483667" r:id="rId12"/>
    <p:sldLayoutId id="2147483668" r:id="rId13"/>
    <p:sldLayoutId id="2147483669" r:id="rId14"/>
    <p:sldLayoutId id="2147483670" r:id="rId15"/>
    <p:sldLayoutId id="2147483671"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676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Internal matters (i.e. work stoppages, significant dependence on success of a particular project, a need to significantly revise operations).</a:t>
            </a:r>
          </a:p>
          <a:p>
            <a:r>
              <a:rPr lang="en-US" dirty="0" smtClean="0"/>
              <a:t>External matters (i.e. legal proceedings, legislation that might impact operations, loss of a key license/patent, loss of principal customer/supplier).</a:t>
            </a:r>
          </a:p>
          <a:p>
            <a:pPr marL="27432" indent="0">
              <a:buNone/>
            </a:pPr>
            <a:endParaRPr lang="en-US" dirty="0"/>
          </a:p>
        </p:txBody>
      </p:sp>
      <p:sp>
        <p:nvSpPr>
          <p:cNvPr id="3" name="Title 2"/>
          <p:cNvSpPr>
            <a:spLocks noGrp="1"/>
          </p:cNvSpPr>
          <p:nvPr>
            <p:ph type="title"/>
          </p:nvPr>
        </p:nvSpPr>
        <p:spPr/>
        <p:txBody>
          <a:bodyPr>
            <a:normAutofit fontScale="90000"/>
          </a:bodyPr>
          <a:lstStyle/>
          <a:p>
            <a:r>
              <a:rPr lang="en-US" dirty="0"/>
              <a:t>Adverse conditions and </a:t>
            </a:r>
            <a:r>
              <a:rPr lang="en-US" dirty="0" smtClean="0"/>
              <a:t>events examples</a:t>
            </a:r>
            <a:endParaRPr lang="en-US" dirty="0"/>
          </a:p>
        </p:txBody>
      </p:sp>
    </p:spTree>
    <p:extLst>
      <p:ext uri="{BB962C8B-B14F-4D97-AF65-F5344CB8AC3E}">
        <p14:creationId xmlns:p14="http://schemas.microsoft.com/office/powerpoint/2010/main" val="4034469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Examples are not all-inclusive.</a:t>
            </a:r>
          </a:p>
          <a:p>
            <a:r>
              <a:rPr lang="en-US" dirty="0" smtClean="0"/>
              <a:t>Existence of one or more of these in of itself does not determine that there is substantial doubt about entity’s ability to continue as going concern.</a:t>
            </a:r>
          </a:p>
          <a:p>
            <a:r>
              <a:rPr lang="en-US" dirty="0" smtClean="0"/>
              <a:t>Similarly, absence of one or more of these does not determine that there is no substantial doubt about an entity’s ability to continue as going concern.</a:t>
            </a:r>
            <a:endParaRPr lang="en-US" dirty="0"/>
          </a:p>
        </p:txBody>
      </p:sp>
      <p:sp>
        <p:nvSpPr>
          <p:cNvPr id="3" name="Title 2"/>
          <p:cNvSpPr>
            <a:spLocks noGrp="1"/>
          </p:cNvSpPr>
          <p:nvPr>
            <p:ph type="title"/>
          </p:nvPr>
        </p:nvSpPr>
        <p:spPr/>
        <p:txBody>
          <a:bodyPr/>
          <a:lstStyle/>
          <a:p>
            <a:r>
              <a:rPr lang="en-US" dirty="0"/>
              <a:t>Adverse conditions and events</a:t>
            </a:r>
          </a:p>
        </p:txBody>
      </p:sp>
    </p:spTree>
    <p:extLst>
      <p:ext uri="{BB962C8B-B14F-4D97-AF65-F5344CB8AC3E}">
        <p14:creationId xmlns:p14="http://schemas.microsoft.com/office/powerpoint/2010/main" val="4250842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Management’s assessment</a:t>
            </a:r>
          </a:p>
        </p:txBody>
      </p:sp>
      <p:sp>
        <p:nvSpPr>
          <p:cNvPr id="3" name="Content Placeholder 2"/>
          <p:cNvSpPr>
            <a:spLocks noGrp="1"/>
          </p:cNvSpPr>
          <p:nvPr>
            <p:ph idx="1"/>
          </p:nvPr>
        </p:nvSpPr>
        <p:spPr/>
        <p:txBody>
          <a:bodyPr/>
          <a:lstStyle/>
          <a:p>
            <a:r>
              <a:rPr lang="en-US" dirty="0" smtClean="0"/>
              <a:t>The standard requires the evaluation at least annually (or more frequently for interim reporting).</a:t>
            </a:r>
          </a:p>
          <a:p>
            <a:r>
              <a:rPr lang="en-US" dirty="0" smtClean="0"/>
              <a:t>Ideally, management evaluation should be documented in writing in a memo or some other format to provide evidence of compliance with the standard.</a:t>
            </a:r>
            <a:endParaRPr lang="en-US" dirty="0"/>
          </a:p>
        </p:txBody>
      </p:sp>
    </p:spTree>
    <p:extLst>
      <p:ext uri="{BB962C8B-B14F-4D97-AF65-F5344CB8AC3E}">
        <p14:creationId xmlns:p14="http://schemas.microsoft.com/office/powerpoint/2010/main" val="3766154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Level of detail will vary depending on specific facts and circumstances.</a:t>
            </a:r>
          </a:p>
          <a:p>
            <a:r>
              <a:rPr lang="en-US" dirty="0" smtClean="0"/>
              <a:t>If history of profitable operations, positive cash flows, significant liquidity, etc. than analysis might be at a very high level and may not require any disclosures.</a:t>
            </a:r>
          </a:p>
          <a:p>
            <a:r>
              <a:rPr lang="en-US" dirty="0" smtClean="0"/>
              <a:t>As significance of negative indicators increase, analysis will need to be more robust that may include forecasting cash flows, covenant compliance, disclosures, etc.</a:t>
            </a:r>
            <a:endParaRPr lang="en-US" dirty="0"/>
          </a:p>
        </p:txBody>
      </p:sp>
      <p:sp>
        <p:nvSpPr>
          <p:cNvPr id="3" name="Title 2"/>
          <p:cNvSpPr>
            <a:spLocks noGrp="1"/>
          </p:cNvSpPr>
          <p:nvPr>
            <p:ph type="title"/>
          </p:nvPr>
        </p:nvSpPr>
        <p:spPr/>
        <p:txBody>
          <a:bodyPr/>
          <a:lstStyle/>
          <a:p>
            <a:r>
              <a:rPr lang="en-US" dirty="0"/>
              <a:t>Management’s assessment</a:t>
            </a:r>
          </a:p>
        </p:txBody>
      </p:sp>
    </p:spTree>
    <p:extLst>
      <p:ext uri="{BB962C8B-B14F-4D97-AF65-F5344CB8AC3E}">
        <p14:creationId xmlns:p14="http://schemas.microsoft.com/office/powerpoint/2010/main" val="3113670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Evaluation focuses on whether is it </a:t>
            </a:r>
            <a:r>
              <a:rPr lang="en-US" b="1" dirty="0" smtClean="0"/>
              <a:t>probable</a:t>
            </a:r>
            <a:r>
              <a:rPr lang="en-US" dirty="0" smtClean="0"/>
              <a:t> the company will be unable to meet obligations as they become due within one year after the financial statements are issued.</a:t>
            </a:r>
          </a:p>
          <a:p>
            <a:r>
              <a:rPr lang="en-US" dirty="0" smtClean="0"/>
              <a:t>Term </a:t>
            </a:r>
            <a:r>
              <a:rPr lang="en-US" b="1" dirty="0" smtClean="0"/>
              <a:t>probable</a:t>
            </a:r>
            <a:r>
              <a:rPr lang="en-US" dirty="0" smtClean="0"/>
              <a:t> is consistent with use in </a:t>
            </a:r>
            <a:r>
              <a:rPr lang="en-US" dirty="0" err="1" smtClean="0"/>
              <a:t>ASC</a:t>
            </a:r>
            <a:r>
              <a:rPr lang="en-US" dirty="0" smtClean="0"/>
              <a:t> 450 on contingencies; in this case it means the future event is likely to occur.</a:t>
            </a:r>
            <a:endParaRPr lang="en-US" dirty="0"/>
          </a:p>
        </p:txBody>
      </p:sp>
      <p:sp>
        <p:nvSpPr>
          <p:cNvPr id="3" name="Title 2"/>
          <p:cNvSpPr>
            <a:spLocks noGrp="1"/>
          </p:cNvSpPr>
          <p:nvPr>
            <p:ph type="title"/>
          </p:nvPr>
        </p:nvSpPr>
        <p:spPr/>
        <p:txBody>
          <a:bodyPr/>
          <a:lstStyle/>
          <a:p>
            <a:r>
              <a:rPr lang="en-US" dirty="0"/>
              <a:t>Management’s assessment</a:t>
            </a:r>
          </a:p>
        </p:txBody>
      </p:sp>
    </p:spTree>
    <p:extLst>
      <p:ext uri="{BB962C8B-B14F-4D97-AF65-F5344CB8AC3E}">
        <p14:creationId xmlns:p14="http://schemas.microsoft.com/office/powerpoint/2010/main" val="3674245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Evaluation should be based on applicable conditions and events that are </a:t>
            </a:r>
            <a:r>
              <a:rPr lang="en-US" b="1" dirty="0" smtClean="0"/>
              <a:t>“known and reasonably knowable” </a:t>
            </a:r>
            <a:r>
              <a:rPr lang="en-US" dirty="0" smtClean="0"/>
              <a:t>at the issuance date of the audit report as opposed to the balance sheet date.</a:t>
            </a:r>
          </a:p>
          <a:p>
            <a:r>
              <a:rPr lang="en-US" dirty="0" smtClean="0"/>
              <a:t>As such, evaluation should consider the most recent current information which includes subsequent events after the balance sheet date.</a:t>
            </a:r>
            <a:endParaRPr lang="en-US" dirty="0"/>
          </a:p>
        </p:txBody>
      </p:sp>
      <p:sp>
        <p:nvSpPr>
          <p:cNvPr id="3" name="Title 2"/>
          <p:cNvSpPr>
            <a:spLocks noGrp="1"/>
          </p:cNvSpPr>
          <p:nvPr>
            <p:ph type="title"/>
          </p:nvPr>
        </p:nvSpPr>
        <p:spPr/>
        <p:txBody>
          <a:bodyPr/>
          <a:lstStyle/>
          <a:p>
            <a:r>
              <a:rPr lang="en-US" dirty="0"/>
              <a:t>Management’s assessment</a:t>
            </a:r>
          </a:p>
        </p:txBody>
      </p:sp>
    </p:spTree>
    <p:extLst>
      <p:ext uri="{BB962C8B-B14F-4D97-AF65-F5344CB8AC3E}">
        <p14:creationId xmlns:p14="http://schemas.microsoft.com/office/powerpoint/2010/main" val="412563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term </a:t>
            </a:r>
            <a:r>
              <a:rPr lang="en-US" b="1" dirty="0" smtClean="0"/>
              <a:t>“reasonably knowable”</a:t>
            </a:r>
            <a:r>
              <a:rPr lang="en-US" dirty="0" smtClean="0"/>
              <a:t> was introduced in the standard to emphasize that a company should make a reasonable effort to identify conditions/events that a company might not readily know but that could be identified without undue cost and effort.</a:t>
            </a:r>
            <a:endParaRPr lang="en-US" dirty="0"/>
          </a:p>
        </p:txBody>
      </p:sp>
      <p:sp>
        <p:nvSpPr>
          <p:cNvPr id="3" name="Title 2"/>
          <p:cNvSpPr>
            <a:spLocks noGrp="1"/>
          </p:cNvSpPr>
          <p:nvPr>
            <p:ph type="title"/>
          </p:nvPr>
        </p:nvSpPr>
        <p:spPr/>
        <p:txBody>
          <a:bodyPr/>
          <a:lstStyle/>
          <a:p>
            <a:r>
              <a:rPr lang="en-US" dirty="0"/>
              <a:t>Management’s assessment</a:t>
            </a:r>
          </a:p>
        </p:txBody>
      </p:sp>
    </p:spTree>
    <p:extLst>
      <p:ext uri="{BB962C8B-B14F-4D97-AF65-F5344CB8AC3E}">
        <p14:creationId xmlns:p14="http://schemas.microsoft.com/office/powerpoint/2010/main" val="227834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conditions or events are identified that raise substantial doubt about the company’s ability to continue as a going concern, management should then evaluate its plans to mitigate identified adverse conditions and assess whether its plans will alleviate substantial doubt.</a:t>
            </a:r>
            <a:endParaRPr lang="en-US" dirty="0"/>
          </a:p>
        </p:txBody>
      </p:sp>
      <p:sp>
        <p:nvSpPr>
          <p:cNvPr id="3" name="Title 2"/>
          <p:cNvSpPr>
            <a:spLocks noGrp="1"/>
          </p:cNvSpPr>
          <p:nvPr>
            <p:ph type="title"/>
          </p:nvPr>
        </p:nvSpPr>
        <p:spPr/>
        <p:txBody>
          <a:bodyPr/>
          <a:lstStyle/>
          <a:p>
            <a:r>
              <a:rPr lang="en-US" dirty="0" smtClean="0"/>
              <a:t>Management plan for mitigation</a:t>
            </a:r>
            <a:endParaRPr lang="en-US" dirty="0"/>
          </a:p>
        </p:txBody>
      </p:sp>
    </p:spTree>
    <p:extLst>
      <p:ext uri="{BB962C8B-B14F-4D97-AF65-F5344CB8AC3E}">
        <p14:creationId xmlns:p14="http://schemas.microsoft.com/office/powerpoint/2010/main" val="1336804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Plans to dispose of an asset or business</a:t>
            </a:r>
          </a:p>
          <a:p>
            <a:pPr lvl="1"/>
            <a:r>
              <a:rPr lang="en-US" dirty="0" smtClean="0"/>
              <a:t>Any restrictions on disposal of an asset or business such as loan covenants or encumbrances.</a:t>
            </a:r>
          </a:p>
          <a:p>
            <a:pPr lvl="1"/>
            <a:r>
              <a:rPr lang="en-US" dirty="0" smtClean="0"/>
              <a:t>Marketability of the asset or business intended to be sold.</a:t>
            </a:r>
          </a:p>
          <a:p>
            <a:pPr lvl="1"/>
            <a:r>
              <a:rPr lang="en-US" dirty="0" smtClean="0"/>
              <a:t>Possible direct or indirect effects of disposal.</a:t>
            </a:r>
          </a:p>
          <a:p>
            <a:pPr marL="411480" lvl="1" indent="0">
              <a:buNone/>
            </a:pPr>
            <a:endParaRPr lang="en-US" dirty="0"/>
          </a:p>
        </p:txBody>
      </p:sp>
      <p:sp>
        <p:nvSpPr>
          <p:cNvPr id="3" name="Title 2"/>
          <p:cNvSpPr>
            <a:spLocks noGrp="1"/>
          </p:cNvSpPr>
          <p:nvPr>
            <p:ph type="title"/>
          </p:nvPr>
        </p:nvSpPr>
        <p:spPr/>
        <p:txBody>
          <a:bodyPr/>
          <a:lstStyle/>
          <a:p>
            <a:r>
              <a:rPr lang="en-US" dirty="0" smtClean="0"/>
              <a:t>Management plans examples</a:t>
            </a:r>
            <a:endParaRPr lang="en-US" dirty="0"/>
          </a:p>
        </p:txBody>
      </p:sp>
    </p:spTree>
    <p:extLst>
      <p:ext uri="{BB962C8B-B14F-4D97-AF65-F5344CB8AC3E}">
        <p14:creationId xmlns:p14="http://schemas.microsoft.com/office/powerpoint/2010/main" val="2216114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Plans to borrow or restructure debt</a:t>
            </a:r>
          </a:p>
          <a:p>
            <a:pPr lvl="1"/>
            <a:r>
              <a:rPr lang="en-US" dirty="0" smtClean="0"/>
              <a:t>Availability and terms of new debt and terms of existing debt.</a:t>
            </a:r>
          </a:p>
          <a:p>
            <a:pPr lvl="1"/>
            <a:r>
              <a:rPr lang="en-US" dirty="0" smtClean="0"/>
              <a:t>Existing or committed arrangements to restructure or subordinate debt or to guarantee loans.</a:t>
            </a:r>
          </a:p>
          <a:p>
            <a:pPr lvl="1"/>
            <a:r>
              <a:rPr lang="en-US" dirty="0" smtClean="0"/>
              <a:t>Possible effects on borrowing plans of existing restrictions on additional borrowing or the sufficiency of available collateral.</a:t>
            </a:r>
            <a:endParaRPr lang="en-US" dirty="0"/>
          </a:p>
        </p:txBody>
      </p:sp>
      <p:sp>
        <p:nvSpPr>
          <p:cNvPr id="3" name="Title 2"/>
          <p:cNvSpPr>
            <a:spLocks noGrp="1"/>
          </p:cNvSpPr>
          <p:nvPr>
            <p:ph type="title"/>
          </p:nvPr>
        </p:nvSpPr>
        <p:spPr/>
        <p:txBody>
          <a:bodyPr/>
          <a:lstStyle/>
          <a:p>
            <a:r>
              <a:rPr lang="en-US" dirty="0"/>
              <a:t>Management plans examples</a:t>
            </a:r>
          </a:p>
        </p:txBody>
      </p:sp>
    </p:spTree>
    <p:extLst>
      <p:ext uri="{BB962C8B-B14F-4D97-AF65-F5344CB8AC3E}">
        <p14:creationId xmlns:p14="http://schemas.microsoft.com/office/powerpoint/2010/main" val="3432205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3553" y="3755219"/>
            <a:ext cx="8216900" cy="1987699"/>
          </a:xfrm>
        </p:spPr>
        <p:txBody>
          <a:bodyPr>
            <a:normAutofit fontScale="90000"/>
          </a:bodyPr>
          <a:lstStyle/>
          <a:p>
            <a:r>
              <a:rPr lang="en-US" dirty="0" smtClean="0"/>
              <a:t>ASU 2014-15, </a:t>
            </a:r>
            <a:r>
              <a:rPr lang="en-US" i="1" dirty="0" smtClean="0"/>
              <a:t>presentation of financial statements – Going Concern (Subtopic 205-40)</a:t>
            </a:r>
            <a:endParaRPr lang="en-US" dirty="0"/>
          </a:p>
        </p:txBody>
      </p:sp>
    </p:spTree>
    <p:extLst>
      <p:ext uri="{BB962C8B-B14F-4D97-AF65-F5344CB8AC3E}">
        <p14:creationId xmlns:p14="http://schemas.microsoft.com/office/powerpoint/2010/main" val="3399284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Plans to reduce or delay expenditures</a:t>
            </a:r>
          </a:p>
          <a:p>
            <a:pPr lvl="1"/>
            <a:r>
              <a:rPr lang="en-US" dirty="0" smtClean="0"/>
              <a:t>Feasibility of plans to reduce overhead or admin expenses, postpone maintenance or research and development projects or to lease rather than purchase assets.</a:t>
            </a:r>
          </a:p>
          <a:p>
            <a:pPr lvl="1"/>
            <a:r>
              <a:rPr lang="en-US" dirty="0" smtClean="0"/>
              <a:t>Possible direct or indirect effects on the company and its cash flows of reduced or delayed expenses.</a:t>
            </a:r>
          </a:p>
          <a:p>
            <a:pPr lvl="1"/>
            <a:endParaRPr lang="en-US" dirty="0"/>
          </a:p>
        </p:txBody>
      </p:sp>
      <p:sp>
        <p:nvSpPr>
          <p:cNvPr id="3" name="Title 2"/>
          <p:cNvSpPr>
            <a:spLocks noGrp="1"/>
          </p:cNvSpPr>
          <p:nvPr>
            <p:ph type="title"/>
          </p:nvPr>
        </p:nvSpPr>
        <p:spPr/>
        <p:txBody>
          <a:bodyPr/>
          <a:lstStyle/>
          <a:p>
            <a:r>
              <a:rPr lang="en-US" dirty="0"/>
              <a:t>Management plans examples</a:t>
            </a:r>
          </a:p>
        </p:txBody>
      </p:sp>
    </p:spTree>
    <p:extLst>
      <p:ext uri="{BB962C8B-B14F-4D97-AF65-F5344CB8AC3E}">
        <p14:creationId xmlns:p14="http://schemas.microsoft.com/office/powerpoint/2010/main" val="2134248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Plans to increase ownership equity</a:t>
            </a:r>
          </a:p>
          <a:p>
            <a:pPr lvl="1"/>
            <a:r>
              <a:rPr lang="en-US" dirty="0" smtClean="0"/>
              <a:t>Feasibility of plans to increase ownership equity, including existing or committed arrangements to raise additional capital.</a:t>
            </a:r>
          </a:p>
          <a:p>
            <a:pPr lvl="1"/>
            <a:r>
              <a:rPr lang="en-US" dirty="0" smtClean="0"/>
              <a:t>Existing or committed arrangements to reduce current dividend requirements or to accelerate cash infusions from affiliates or other investors.</a:t>
            </a:r>
          </a:p>
          <a:p>
            <a:pPr lvl="1"/>
            <a:endParaRPr lang="en-US" dirty="0"/>
          </a:p>
        </p:txBody>
      </p:sp>
      <p:sp>
        <p:nvSpPr>
          <p:cNvPr id="3" name="Title 2"/>
          <p:cNvSpPr>
            <a:spLocks noGrp="1"/>
          </p:cNvSpPr>
          <p:nvPr>
            <p:ph type="title"/>
          </p:nvPr>
        </p:nvSpPr>
        <p:spPr/>
        <p:txBody>
          <a:bodyPr/>
          <a:lstStyle/>
          <a:p>
            <a:r>
              <a:rPr lang="en-US" dirty="0"/>
              <a:t>Management plans examples</a:t>
            </a:r>
          </a:p>
        </p:txBody>
      </p:sp>
    </p:spTree>
    <p:extLst>
      <p:ext uri="{BB962C8B-B14F-4D97-AF65-F5344CB8AC3E}">
        <p14:creationId xmlns:p14="http://schemas.microsoft.com/office/powerpoint/2010/main" val="2351464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mitigating effect of management’s plans should only be considered when it is probable the plans will be effectively implemented and mitigate the conditions or events that raise substantial doubt.</a:t>
            </a:r>
          </a:p>
          <a:p>
            <a:r>
              <a:rPr lang="en-US" dirty="0" smtClean="0"/>
              <a:t>In order to be considered probable, management must approve the plan prior to the issuance date of the financial statements.</a:t>
            </a:r>
            <a:endParaRPr lang="en-US" dirty="0"/>
          </a:p>
        </p:txBody>
      </p:sp>
      <p:sp>
        <p:nvSpPr>
          <p:cNvPr id="3" name="Title 2"/>
          <p:cNvSpPr>
            <a:spLocks noGrp="1"/>
          </p:cNvSpPr>
          <p:nvPr>
            <p:ph type="title"/>
          </p:nvPr>
        </p:nvSpPr>
        <p:spPr/>
        <p:txBody>
          <a:bodyPr/>
          <a:lstStyle/>
          <a:p>
            <a:r>
              <a:rPr lang="en-US" dirty="0"/>
              <a:t>Management plan for mitigation</a:t>
            </a:r>
          </a:p>
        </p:txBody>
      </p:sp>
    </p:spTree>
    <p:extLst>
      <p:ext uri="{BB962C8B-B14F-4D97-AF65-F5344CB8AC3E}">
        <p14:creationId xmlns:p14="http://schemas.microsoft.com/office/powerpoint/2010/main" val="1697060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management determines its plans </a:t>
            </a:r>
            <a:r>
              <a:rPr lang="en-US" b="1" dirty="0" smtClean="0"/>
              <a:t>DO NOT</a:t>
            </a:r>
            <a:r>
              <a:rPr lang="en-US" dirty="0" smtClean="0"/>
              <a:t> alleviate substantial doubt, management is required to state in the footnotes there is “substantial doubt about its ability to continue as a going concern” within one year after the date the financial statements are issued.</a:t>
            </a:r>
            <a:endParaRPr lang="en-US" dirty="0"/>
          </a:p>
        </p:txBody>
      </p:sp>
      <p:sp>
        <p:nvSpPr>
          <p:cNvPr id="3" name="Title 2"/>
          <p:cNvSpPr>
            <a:spLocks noGrp="1"/>
          </p:cNvSpPr>
          <p:nvPr>
            <p:ph type="title"/>
          </p:nvPr>
        </p:nvSpPr>
        <p:spPr/>
        <p:txBody>
          <a:bodyPr/>
          <a:lstStyle/>
          <a:p>
            <a:r>
              <a:rPr lang="en-US" dirty="0" smtClean="0"/>
              <a:t>Disclosures</a:t>
            </a:r>
            <a:endParaRPr lang="en-US" dirty="0"/>
          </a:p>
        </p:txBody>
      </p:sp>
    </p:spTree>
    <p:extLst>
      <p:ext uri="{BB962C8B-B14F-4D97-AF65-F5344CB8AC3E}">
        <p14:creationId xmlns:p14="http://schemas.microsoft.com/office/powerpoint/2010/main" val="1374617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Management also must disclose information that allows users to understand:</a:t>
            </a:r>
          </a:p>
          <a:p>
            <a:pPr lvl="1"/>
            <a:r>
              <a:rPr lang="en-US" dirty="0" smtClean="0"/>
              <a:t>Principal conditions or events that raise substantial doubt,</a:t>
            </a:r>
          </a:p>
          <a:p>
            <a:pPr lvl="1"/>
            <a:r>
              <a:rPr lang="en-US" dirty="0" smtClean="0"/>
              <a:t>Management’s evaluation of the significance of those conditions or events in relation to the company’s ability to meet its obligations, and</a:t>
            </a:r>
          </a:p>
          <a:p>
            <a:pPr lvl="1"/>
            <a:r>
              <a:rPr lang="en-US" dirty="0" smtClean="0"/>
              <a:t>Management plans that are intended to mitigate the conditions or events that raise substantial doubt.</a:t>
            </a:r>
            <a:endParaRPr lang="en-US" dirty="0"/>
          </a:p>
        </p:txBody>
      </p:sp>
      <p:sp>
        <p:nvSpPr>
          <p:cNvPr id="3" name="Title 2"/>
          <p:cNvSpPr>
            <a:spLocks noGrp="1"/>
          </p:cNvSpPr>
          <p:nvPr>
            <p:ph type="title"/>
          </p:nvPr>
        </p:nvSpPr>
        <p:spPr/>
        <p:txBody>
          <a:bodyPr/>
          <a:lstStyle/>
          <a:p>
            <a:r>
              <a:rPr lang="en-US" dirty="0"/>
              <a:t>Disclosures</a:t>
            </a:r>
          </a:p>
        </p:txBody>
      </p:sp>
    </p:spTree>
    <p:extLst>
      <p:ext uri="{BB962C8B-B14F-4D97-AF65-F5344CB8AC3E}">
        <p14:creationId xmlns:p14="http://schemas.microsoft.com/office/powerpoint/2010/main" val="41600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Management will continue to prepare the company financial statements under the presumption that the company will continue to operate, i.e., the going concern basis of accounting, unless liquidation is imminent.</a:t>
            </a:r>
          </a:p>
          <a:p>
            <a:r>
              <a:rPr lang="en-US" dirty="0" smtClean="0"/>
              <a:t>If liquidation is imminent then the company will follow </a:t>
            </a:r>
            <a:r>
              <a:rPr lang="en-US" dirty="0" err="1" smtClean="0"/>
              <a:t>ASC</a:t>
            </a:r>
            <a:r>
              <a:rPr lang="en-US" dirty="0" smtClean="0"/>
              <a:t> 205-30, </a:t>
            </a:r>
            <a:r>
              <a:rPr lang="en-US" i="1" dirty="0" smtClean="0"/>
              <a:t>Presentation of Financial Statements-Liquidation Basis of Accounting</a:t>
            </a:r>
            <a:r>
              <a:rPr lang="en-US" dirty="0" smtClean="0"/>
              <a:t>.</a:t>
            </a:r>
            <a:endParaRPr lang="en-US" dirty="0"/>
          </a:p>
        </p:txBody>
      </p:sp>
      <p:sp>
        <p:nvSpPr>
          <p:cNvPr id="3" name="Title 2"/>
          <p:cNvSpPr>
            <a:spLocks noGrp="1"/>
          </p:cNvSpPr>
          <p:nvPr>
            <p:ph type="title"/>
          </p:nvPr>
        </p:nvSpPr>
        <p:spPr/>
        <p:txBody>
          <a:bodyPr/>
          <a:lstStyle/>
          <a:p>
            <a:r>
              <a:rPr lang="en-US" dirty="0"/>
              <a:t>Disclosures</a:t>
            </a:r>
          </a:p>
        </p:txBody>
      </p:sp>
    </p:spTree>
    <p:extLst>
      <p:ext uri="{BB962C8B-B14F-4D97-AF65-F5344CB8AC3E}">
        <p14:creationId xmlns:p14="http://schemas.microsoft.com/office/powerpoint/2010/main" val="3359978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If management determines its plans </a:t>
            </a:r>
            <a:r>
              <a:rPr lang="en-US" b="1" dirty="0"/>
              <a:t>DO </a:t>
            </a:r>
            <a:r>
              <a:rPr lang="en-US" dirty="0" smtClean="0"/>
              <a:t>alleviate </a:t>
            </a:r>
            <a:r>
              <a:rPr lang="en-US" dirty="0"/>
              <a:t>substantial doubt, management </a:t>
            </a:r>
            <a:r>
              <a:rPr lang="en-US" dirty="0" smtClean="0"/>
              <a:t>should include in the </a:t>
            </a:r>
            <a:r>
              <a:rPr lang="en-US" dirty="0"/>
              <a:t>footnotes </a:t>
            </a:r>
            <a:r>
              <a:rPr lang="en-US" dirty="0" smtClean="0"/>
              <a:t>information that allows users to understand:</a:t>
            </a:r>
          </a:p>
          <a:p>
            <a:pPr lvl="1"/>
            <a:r>
              <a:rPr lang="en-US" dirty="0" smtClean="0"/>
              <a:t>Principal conditions/events that raise substantial doubt, before consideration of management plans,</a:t>
            </a:r>
          </a:p>
          <a:p>
            <a:pPr lvl="1"/>
            <a:r>
              <a:rPr lang="en-US" dirty="0" smtClean="0"/>
              <a:t>Management evaluation of the significance of those conditions/events in relation to company’s ability to meet its obligations, and</a:t>
            </a:r>
          </a:p>
          <a:p>
            <a:pPr lvl="1"/>
            <a:r>
              <a:rPr lang="en-US" dirty="0" smtClean="0"/>
              <a:t>Management plans that alleviated substantial doubt.</a:t>
            </a:r>
            <a:endParaRPr lang="en-US" dirty="0"/>
          </a:p>
          <a:p>
            <a:endParaRPr lang="en-US" dirty="0"/>
          </a:p>
        </p:txBody>
      </p:sp>
      <p:sp>
        <p:nvSpPr>
          <p:cNvPr id="3" name="Title 2"/>
          <p:cNvSpPr>
            <a:spLocks noGrp="1"/>
          </p:cNvSpPr>
          <p:nvPr>
            <p:ph type="title"/>
          </p:nvPr>
        </p:nvSpPr>
        <p:spPr/>
        <p:txBody>
          <a:bodyPr/>
          <a:lstStyle/>
          <a:p>
            <a:r>
              <a:rPr lang="en-US" dirty="0"/>
              <a:t>Disclosures</a:t>
            </a:r>
          </a:p>
        </p:txBody>
      </p:sp>
    </p:spTree>
    <p:extLst>
      <p:ext uri="{BB962C8B-B14F-4D97-AF65-F5344CB8AC3E}">
        <p14:creationId xmlns:p14="http://schemas.microsoft.com/office/powerpoint/2010/main" val="3811017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Any required disclosures should be presented in a single location within the footnotes to provide appropriate background and context about the conditions present and management’s plans. If a mitigating factor is discussed in another footnote, i.e., a subsequent debt finance, a reference to another disclosure is permitted to avoid duplicative disclosures.</a:t>
            </a:r>
            <a:endParaRPr lang="en-US" dirty="0"/>
          </a:p>
        </p:txBody>
      </p:sp>
      <p:sp>
        <p:nvSpPr>
          <p:cNvPr id="3" name="Title 2"/>
          <p:cNvSpPr>
            <a:spLocks noGrp="1"/>
          </p:cNvSpPr>
          <p:nvPr>
            <p:ph type="title"/>
          </p:nvPr>
        </p:nvSpPr>
        <p:spPr/>
        <p:txBody>
          <a:bodyPr/>
          <a:lstStyle/>
          <a:p>
            <a:r>
              <a:rPr lang="en-US" dirty="0"/>
              <a:t>Disclosures</a:t>
            </a:r>
          </a:p>
        </p:txBody>
      </p:sp>
    </p:spTree>
    <p:extLst>
      <p:ext uri="{BB962C8B-B14F-4D97-AF65-F5344CB8AC3E}">
        <p14:creationId xmlns:p14="http://schemas.microsoft.com/office/powerpoint/2010/main" val="1715339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 additional information about previously disclosed conditions/events becomes available </a:t>
            </a:r>
            <a:r>
              <a:rPr lang="en-US" smtClean="0"/>
              <a:t>or as management’s plan develop</a:t>
            </a:r>
            <a:r>
              <a:rPr lang="en-US" dirty="0" smtClean="0"/>
              <a:t>, information should be included in footnote disclosures in the period that management has the new information to ensure appropriate context and continuity between reporting periods.</a:t>
            </a:r>
            <a:endParaRPr lang="en-US" dirty="0"/>
          </a:p>
        </p:txBody>
      </p:sp>
      <p:sp>
        <p:nvSpPr>
          <p:cNvPr id="3" name="Title 2"/>
          <p:cNvSpPr>
            <a:spLocks noGrp="1"/>
          </p:cNvSpPr>
          <p:nvPr>
            <p:ph type="title"/>
          </p:nvPr>
        </p:nvSpPr>
        <p:spPr/>
        <p:txBody>
          <a:bodyPr/>
          <a:lstStyle/>
          <a:p>
            <a:r>
              <a:rPr lang="en-US" dirty="0" smtClean="0"/>
              <a:t>Changes in circumstances</a:t>
            </a:r>
            <a:endParaRPr lang="en-US" dirty="0"/>
          </a:p>
        </p:txBody>
      </p:sp>
    </p:spTree>
    <p:extLst>
      <p:ext uri="{BB962C8B-B14F-4D97-AF65-F5344CB8AC3E}">
        <p14:creationId xmlns:p14="http://schemas.microsoft.com/office/powerpoint/2010/main" val="1337942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management determines substantial doubt no longer exists in a period, management must disclose in the footnotes how its plans and actions addressed the situation to resolve the substantial doubt in that period.</a:t>
            </a:r>
          </a:p>
          <a:p>
            <a:r>
              <a:rPr lang="en-US" dirty="0" smtClean="0"/>
              <a:t>Disclosures should become more extensive as new information becomes available about relevant conditions/events.</a:t>
            </a:r>
            <a:endParaRPr lang="en-US" dirty="0"/>
          </a:p>
        </p:txBody>
      </p:sp>
      <p:sp>
        <p:nvSpPr>
          <p:cNvPr id="3" name="Title 2"/>
          <p:cNvSpPr>
            <a:spLocks noGrp="1"/>
          </p:cNvSpPr>
          <p:nvPr>
            <p:ph type="title"/>
          </p:nvPr>
        </p:nvSpPr>
        <p:spPr/>
        <p:txBody>
          <a:bodyPr/>
          <a:lstStyle/>
          <a:p>
            <a:r>
              <a:rPr lang="en-US" dirty="0"/>
              <a:t>Changes in circumstances</a:t>
            </a:r>
          </a:p>
        </p:txBody>
      </p:sp>
    </p:spTree>
    <p:extLst>
      <p:ext uri="{BB962C8B-B14F-4D97-AF65-F5344CB8AC3E}">
        <p14:creationId xmlns:p14="http://schemas.microsoft.com/office/powerpoint/2010/main" val="1365627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Standard requires management to assess a company’s ability to continue as a going concern. Disclosures are required when conditions give rise to substantial doubt about a company’s ability to continue as a going concern within one year from the financial statement issuance date.</a:t>
            </a:r>
            <a:endParaRPr lang="en-US" dirty="0"/>
          </a:p>
        </p:txBody>
      </p:sp>
      <p:sp>
        <p:nvSpPr>
          <p:cNvPr id="4" name="Title 3"/>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2722602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conditions/events that raise substantial doubt continue into subsequent reporting periods, the company must continue to include the required going-concern disclosures in the footnotes for those periods.</a:t>
            </a:r>
          </a:p>
          <a:p>
            <a:r>
              <a:rPr lang="en-US" dirty="0"/>
              <a:t>Disclosures should become more extensive as new information becomes available about relevant conditions/events.</a:t>
            </a:r>
          </a:p>
          <a:p>
            <a:pPr marL="27432" indent="0">
              <a:buNone/>
            </a:pPr>
            <a:endParaRPr lang="en-US" dirty="0"/>
          </a:p>
        </p:txBody>
      </p:sp>
      <p:sp>
        <p:nvSpPr>
          <p:cNvPr id="3" name="Title 2"/>
          <p:cNvSpPr>
            <a:spLocks noGrp="1"/>
          </p:cNvSpPr>
          <p:nvPr>
            <p:ph type="title"/>
          </p:nvPr>
        </p:nvSpPr>
        <p:spPr/>
        <p:txBody>
          <a:bodyPr/>
          <a:lstStyle/>
          <a:p>
            <a:r>
              <a:rPr lang="en-US" dirty="0"/>
              <a:t>Changes in circumstances</a:t>
            </a:r>
          </a:p>
        </p:txBody>
      </p:sp>
    </p:spTree>
    <p:extLst>
      <p:ext uri="{BB962C8B-B14F-4D97-AF65-F5344CB8AC3E}">
        <p14:creationId xmlns:p14="http://schemas.microsoft.com/office/powerpoint/2010/main" val="3571276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609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799" y="1790700"/>
            <a:ext cx="1524000" cy="2124075"/>
          </a:xfrm>
          <a:prstGeom prst="rect">
            <a:avLst/>
          </a:prstGeom>
        </p:spPr>
      </p:pic>
      <p:sp>
        <p:nvSpPr>
          <p:cNvPr id="3" name="Title 2"/>
          <p:cNvSpPr>
            <a:spLocks noGrp="1"/>
          </p:cNvSpPr>
          <p:nvPr>
            <p:ph type="ctrTitle"/>
          </p:nvPr>
        </p:nvSpPr>
        <p:spPr>
          <a:xfrm>
            <a:off x="685799" y="1790700"/>
            <a:ext cx="8153401" cy="400361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Kerry Fitzgerald                          Ryan Singleton</a:t>
            </a:r>
            <a:br>
              <a:rPr lang="en-US" dirty="0" smtClean="0"/>
            </a:br>
            <a:r>
              <a:rPr lang="en-US" dirty="0" smtClean="0"/>
              <a:t>Director                                       Managing Director                                                        </a:t>
            </a:r>
            <a:br>
              <a:rPr lang="en-US" dirty="0" smtClean="0"/>
            </a:br>
            <a:r>
              <a:rPr lang="en-US" dirty="0" smtClean="0"/>
              <a:t>kfitzgerald@bkd.com                rsingleton@bkd.com                                                       </a:t>
            </a:r>
            <a:br>
              <a:rPr lang="en-US" dirty="0" smtClean="0"/>
            </a:br>
            <a:r>
              <a:rPr lang="en-US" dirty="0" smtClean="0"/>
              <a:t>(972) 361-3711                          (972) 788-1229</a:t>
            </a:r>
            <a:endParaRPr lang="en-US" dirty="0"/>
          </a:p>
        </p:txBody>
      </p:sp>
      <p:pic>
        <p:nvPicPr>
          <p:cNvPr id="6" name="Picture 5"/>
          <p:cNvPicPr>
            <a:picLocks noChangeAspect="1"/>
          </p:cNvPicPr>
          <p:nvPr/>
        </p:nvPicPr>
        <p:blipFill>
          <a:blip r:embed="rId3"/>
          <a:stretch>
            <a:fillRect/>
          </a:stretch>
        </p:blipFill>
        <p:spPr>
          <a:xfrm>
            <a:off x="3769568" y="1790700"/>
            <a:ext cx="1524000" cy="2133600"/>
          </a:xfrm>
          <a:prstGeom prst="rect">
            <a:avLst/>
          </a:prstGeom>
        </p:spPr>
      </p:pic>
    </p:spTree>
    <p:extLst>
      <p:ext uri="{BB962C8B-B14F-4D97-AF65-F5344CB8AC3E}">
        <p14:creationId xmlns:p14="http://schemas.microsoft.com/office/powerpoint/2010/main" val="3841778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5859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231436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Standard applies to all entities except for governmental entities. Governmental entities should continue to apply </a:t>
            </a:r>
            <a:r>
              <a:rPr lang="en-US" dirty="0" err="1" smtClean="0"/>
              <a:t>GASB</a:t>
            </a:r>
            <a:r>
              <a:rPr lang="en-US" dirty="0" smtClean="0"/>
              <a:t> Statement No. 56.</a:t>
            </a:r>
            <a:endParaRPr lang="en-US" dirty="0"/>
          </a:p>
        </p:txBody>
      </p:sp>
      <p:sp>
        <p:nvSpPr>
          <p:cNvPr id="2" name="Title 1"/>
          <p:cNvSpPr>
            <a:spLocks noGrp="1"/>
          </p:cNvSpPr>
          <p:nvPr>
            <p:ph type="title"/>
          </p:nvPr>
        </p:nvSpPr>
        <p:spPr/>
        <p:txBody>
          <a:bodyPr/>
          <a:lstStyle/>
          <a:p>
            <a:r>
              <a:rPr lang="en-US" dirty="0" smtClean="0"/>
              <a:t>Scope</a:t>
            </a:r>
            <a:endParaRPr lang="en-US" dirty="0"/>
          </a:p>
        </p:txBody>
      </p:sp>
    </p:spTree>
    <p:extLst>
      <p:ext uri="{BB962C8B-B14F-4D97-AF65-F5344CB8AC3E}">
        <p14:creationId xmlns:p14="http://schemas.microsoft.com/office/powerpoint/2010/main" val="2332787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Standard is effective for the annual period ending after December 15, 2016, and all annual an interim periods thereafter with early application permitted.</a:t>
            </a:r>
            <a:endParaRPr lang="en-US" dirty="0"/>
          </a:p>
        </p:txBody>
      </p:sp>
      <p:sp>
        <p:nvSpPr>
          <p:cNvPr id="4" name="Title 3"/>
          <p:cNvSpPr>
            <a:spLocks noGrp="1"/>
          </p:cNvSpPr>
          <p:nvPr>
            <p:ph type="title"/>
          </p:nvPr>
        </p:nvSpPr>
        <p:spPr/>
        <p:txBody>
          <a:bodyPr/>
          <a:lstStyle/>
          <a:p>
            <a:r>
              <a:rPr lang="en-US" dirty="0" smtClean="0"/>
              <a:t>Effective date</a:t>
            </a:r>
            <a:endParaRPr lang="en-US" dirty="0"/>
          </a:p>
        </p:txBody>
      </p:sp>
    </p:spTree>
    <p:extLst>
      <p:ext uri="{BB962C8B-B14F-4D97-AF65-F5344CB8AC3E}">
        <p14:creationId xmlns:p14="http://schemas.microsoft.com/office/powerpoint/2010/main" val="2211260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Prior to issuance of standard – generally accepted accounting principles (</a:t>
            </a:r>
            <a:r>
              <a:rPr lang="en-US" dirty="0" err="1" smtClean="0"/>
              <a:t>GAAP</a:t>
            </a:r>
            <a:r>
              <a:rPr lang="en-US" dirty="0" smtClean="0"/>
              <a:t>) lacked guidance about </a:t>
            </a:r>
            <a:r>
              <a:rPr lang="en-US" b="1" dirty="0" smtClean="0"/>
              <a:t>management’s responsibility</a:t>
            </a:r>
            <a:r>
              <a:rPr lang="en-US" dirty="0" smtClean="0"/>
              <a:t> to evaluate whether there is substantial doubt about a company’s ability to continue as a going concern or to provide related disclosures.</a:t>
            </a:r>
            <a:endParaRPr lang="en-US" dirty="0"/>
          </a:p>
        </p:txBody>
      </p:sp>
      <p:sp>
        <p:nvSpPr>
          <p:cNvPr id="4" name="Title 3"/>
          <p:cNvSpPr>
            <a:spLocks noGrp="1"/>
          </p:cNvSpPr>
          <p:nvPr>
            <p:ph type="title"/>
          </p:nvPr>
        </p:nvSpPr>
        <p:spPr/>
        <p:txBody>
          <a:bodyPr/>
          <a:lstStyle/>
          <a:p>
            <a:r>
              <a:rPr lang="en-US" dirty="0" smtClean="0"/>
              <a:t>Purpose</a:t>
            </a:r>
            <a:endParaRPr lang="en-US" dirty="0"/>
          </a:p>
        </p:txBody>
      </p:sp>
    </p:spTree>
    <p:extLst>
      <p:ext uri="{BB962C8B-B14F-4D97-AF65-F5344CB8AC3E}">
        <p14:creationId xmlns:p14="http://schemas.microsoft.com/office/powerpoint/2010/main" val="3024026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Provides guidance to company’s management, with principles and definitions that are intended to reduce diversity in the timing and content of disclosures that are commonly provided by company’s today in financial statement footnotes.</a:t>
            </a:r>
            <a:endParaRPr lang="en-US" dirty="0"/>
          </a:p>
        </p:txBody>
      </p:sp>
      <p:sp>
        <p:nvSpPr>
          <p:cNvPr id="5" name="Title 4"/>
          <p:cNvSpPr>
            <a:spLocks noGrp="1"/>
          </p:cNvSpPr>
          <p:nvPr>
            <p:ph type="title"/>
          </p:nvPr>
        </p:nvSpPr>
        <p:spPr/>
        <p:txBody>
          <a:bodyPr/>
          <a:lstStyle/>
          <a:p>
            <a:r>
              <a:rPr lang="en-US" dirty="0" smtClean="0"/>
              <a:t>Purpose</a:t>
            </a:r>
            <a:endParaRPr lang="en-US" dirty="0"/>
          </a:p>
        </p:txBody>
      </p:sp>
    </p:spTree>
    <p:extLst>
      <p:ext uri="{BB962C8B-B14F-4D97-AF65-F5344CB8AC3E}">
        <p14:creationId xmlns:p14="http://schemas.microsoft.com/office/powerpoint/2010/main" val="408229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a:t>
            </a:r>
            <a:r>
              <a:rPr lang="en-US" b="1" dirty="0" smtClean="0"/>
              <a:t>shall evaluate</a:t>
            </a:r>
            <a:r>
              <a:rPr lang="en-US" dirty="0" smtClean="0"/>
              <a:t> whether there are conditions and events, considered in the aggregate, that raise substantial doubt about an entity’s ability to continue as a going concern within one year after the date the financial statements are issued (or within one years after the date the financial statements are available to be issued, when applicable)” </a:t>
            </a:r>
            <a:r>
              <a:rPr lang="en-US" dirty="0" err="1" smtClean="0"/>
              <a:t>ASC</a:t>
            </a:r>
            <a:r>
              <a:rPr lang="en-US" dirty="0" smtClean="0"/>
              <a:t> 205-40-50-1.</a:t>
            </a:r>
            <a:endParaRPr lang="en-US" dirty="0"/>
          </a:p>
        </p:txBody>
      </p:sp>
      <p:sp>
        <p:nvSpPr>
          <p:cNvPr id="3" name="Title 2"/>
          <p:cNvSpPr>
            <a:spLocks noGrp="1"/>
          </p:cNvSpPr>
          <p:nvPr>
            <p:ph type="title"/>
          </p:nvPr>
        </p:nvSpPr>
        <p:spPr/>
        <p:txBody>
          <a:bodyPr/>
          <a:lstStyle/>
          <a:p>
            <a:r>
              <a:rPr lang="en-US" dirty="0" smtClean="0"/>
              <a:t>Management’s assessment</a:t>
            </a:r>
            <a:endParaRPr lang="en-US" dirty="0"/>
          </a:p>
        </p:txBody>
      </p:sp>
    </p:spTree>
    <p:extLst>
      <p:ext uri="{BB962C8B-B14F-4D97-AF65-F5344CB8AC3E}">
        <p14:creationId xmlns:p14="http://schemas.microsoft.com/office/powerpoint/2010/main" val="2134462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r>
              <a:rPr lang="en-US" dirty="0" smtClean="0"/>
              <a:t>Negative financial trends (i.e. recurring operating losses, working capital deficiencies, negative cash flows from operations, etc.).</a:t>
            </a:r>
          </a:p>
          <a:p>
            <a:r>
              <a:rPr lang="en-US" dirty="0" smtClean="0"/>
              <a:t>Other indicators of possible financial difficulties (i.e. default on loans, need to restructure debt to avoid default, denial of usual trade credit from suppliers, need to seek new financing or dispose of substantial assets).</a:t>
            </a:r>
            <a:endParaRPr lang="en-US" dirty="0"/>
          </a:p>
        </p:txBody>
      </p:sp>
      <p:sp>
        <p:nvSpPr>
          <p:cNvPr id="4" name="Title 3"/>
          <p:cNvSpPr>
            <a:spLocks noGrp="1"/>
          </p:cNvSpPr>
          <p:nvPr>
            <p:ph type="title"/>
          </p:nvPr>
        </p:nvSpPr>
        <p:spPr/>
        <p:txBody>
          <a:bodyPr>
            <a:normAutofit fontScale="90000"/>
          </a:bodyPr>
          <a:lstStyle/>
          <a:p>
            <a:r>
              <a:rPr lang="en-US" dirty="0" smtClean="0"/>
              <a:t>Adverse conditions and events Examples</a:t>
            </a:r>
            <a:endParaRPr lang="en-US" dirty="0"/>
          </a:p>
        </p:txBody>
      </p:sp>
    </p:spTree>
    <p:extLst>
      <p:ext uri="{BB962C8B-B14F-4D97-AF65-F5344CB8AC3E}">
        <p14:creationId xmlns:p14="http://schemas.microsoft.com/office/powerpoint/2010/main" val="1242135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KD Webinar 1">
      <a:dk1>
        <a:sysClr val="windowText" lastClr="000000"/>
      </a:dk1>
      <a:lt1>
        <a:sysClr val="window" lastClr="FFFFFF"/>
      </a:lt1>
      <a:dk2>
        <a:srgbClr val="333333"/>
      </a:dk2>
      <a:lt2>
        <a:srgbClr val="E6E6E6"/>
      </a:lt2>
      <a:accent1>
        <a:srgbClr val="B32317"/>
      </a:accent1>
      <a:accent2>
        <a:srgbClr val="4C4C4C"/>
      </a:accent2>
      <a:accent3>
        <a:srgbClr val="B3B3B3"/>
      </a:accent3>
      <a:accent4>
        <a:srgbClr val="FFFFFF"/>
      </a:accent4>
      <a:accent5>
        <a:srgbClr val="FFFFFF"/>
      </a:accent5>
      <a:accent6>
        <a:srgbClr val="FFFFFF"/>
      </a:accent6>
      <a:hlink>
        <a:srgbClr val="B32317"/>
      </a:hlink>
      <a:folHlink>
        <a:srgbClr val="B3231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1644</TotalTime>
  <Words>1434</Words>
  <Application>Microsoft Office PowerPoint</Application>
  <PresentationFormat>On-screen Show (4:3)</PresentationFormat>
  <Paragraphs>87</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ASU 2014-15, presentation of financial statements – Going Concern (Subtopic 205-40)</vt:lpstr>
      <vt:lpstr>Summary</vt:lpstr>
      <vt:lpstr>Scope</vt:lpstr>
      <vt:lpstr>Effective date</vt:lpstr>
      <vt:lpstr>Purpose</vt:lpstr>
      <vt:lpstr>Purpose</vt:lpstr>
      <vt:lpstr>Management’s assessment</vt:lpstr>
      <vt:lpstr>Adverse conditions and events Examples</vt:lpstr>
      <vt:lpstr>Adverse conditions and events examples</vt:lpstr>
      <vt:lpstr>Adverse conditions and events</vt:lpstr>
      <vt:lpstr>Management’s assessment</vt:lpstr>
      <vt:lpstr>Management’s assessment</vt:lpstr>
      <vt:lpstr>Management’s assessment</vt:lpstr>
      <vt:lpstr>Management’s assessment</vt:lpstr>
      <vt:lpstr>Management’s assessment</vt:lpstr>
      <vt:lpstr>Management plan for mitigation</vt:lpstr>
      <vt:lpstr>Management plans examples</vt:lpstr>
      <vt:lpstr>Management plans examples</vt:lpstr>
      <vt:lpstr>Management plans examples</vt:lpstr>
      <vt:lpstr>Management plans examples</vt:lpstr>
      <vt:lpstr>Management plan for mitigation</vt:lpstr>
      <vt:lpstr>Disclosures</vt:lpstr>
      <vt:lpstr>Disclosures</vt:lpstr>
      <vt:lpstr>Disclosures</vt:lpstr>
      <vt:lpstr>Disclosures</vt:lpstr>
      <vt:lpstr>Disclosures</vt:lpstr>
      <vt:lpstr>Changes in circumstances</vt:lpstr>
      <vt:lpstr>Changes in circumstances</vt:lpstr>
      <vt:lpstr>Changes in circumstances</vt:lpstr>
      <vt:lpstr>PowerPoint Presentation</vt:lpstr>
      <vt:lpstr>       Kerry Fitzgerald                          Ryan Singleton Director                                       Managing Director                                                         kfitzgerald@bkd.com                rsingleton@bkd.com                                                        (972) 361-3711                          (972) 788-1229</vt:lpstr>
      <vt:lpstr>PowerPoint Presentation</vt:lpstr>
      <vt:lpstr>PowerPoint Presentation</vt:lpstr>
    </vt:vector>
  </TitlesOfParts>
  <Company>BKD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Wiksell</dc:creator>
  <cp:lastModifiedBy>oit</cp:lastModifiedBy>
  <cp:revision>121</cp:revision>
  <cp:lastPrinted>2016-07-18T17:03:31Z</cp:lastPrinted>
  <dcterms:created xsi:type="dcterms:W3CDTF">2014-11-06T17:05:36Z</dcterms:created>
  <dcterms:modified xsi:type="dcterms:W3CDTF">2016-08-04T18:58:27Z</dcterms:modified>
</cp:coreProperties>
</file>